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91" r:id="rId1"/>
  </p:sldMasterIdLst>
  <p:notesMasterIdLst>
    <p:notesMasterId r:id="rId22"/>
  </p:notesMasterIdLst>
  <p:handoutMasterIdLst>
    <p:handoutMasterId r:id="rId23"/>
  </p:handoutMasterIdLst>
  <p:sldIdLst>
    <p:sldId id="256" r:id="rId2"/>
    <p:sldId id="611" r:id="rId3"/>
    <p:sldId id="653" r:id="rId4"/>
    <p:sldId id="618" r:id="rId5"/>
    <p:sldId id="630" r:id="rId6"/>
    <p:sldId id="659" r:id="rId7"/>
    <p:sldId id="633" r:id="rId8"/>
    <p:sldId id="658" r:id="rId9"/>
    <p:sldId id="632" r:id="rId10"/>
    <p:sldId id="660" r:id="rId11"/>
    <p:sldId id="634" r:id="rId12"/>
    <p:sldId id="664" r:id="rId13"/>
    <p:sldId id="661" r:id="rId14"/>
    <p:sldId id="593" r:id="rId15"/>
    <p:sldId id="649" r:id="rId16"/>
    <p:sldId id="290" r:id="rId17"/>
    <p:sldId id="662" r:id="rId18"/>
    <p:sldId id="604" r:id="rId19"/>
    <p:sldId id="663" r:id="rId20"/>
    <p:sldId id="380" r:id="rId21"/>
  </p:sldIdLst>
  <p:sldSz cx="9144000" cy="6858000" type="screen4x3"/>
  <p:notesSz cx="6858000" cy="9144000"/>
  <p:defaultTextStyle>
    <a:defPPr>
      <a:defRPr lang="zh-CN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33CC"/>
    <a:srgbClr val="990099"/>
    <a:srgbClr val="0066FF"/>
    <a:srgbClr val="B2B2B2"/>
    <a:srgbClr val="6699FF"/>
    <a:srgbClr val="00FF99"/>
    <a:srgbClr val="FF0066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808" autoAdjust="0"/>
    <p:restoredTop sz="81116" autoAdjust="0"/>
  </p:normalViewPr>
  <p:slideViewPr>
    <p:cSldViewPr>
      <p:cViewPr varScale="1">
        <p:scale>
          <a:sx n="90" d="100"/>
          <a:sy n="90" d="100"/>
        </p:scale>
        <p:origin x="2328" y="20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notesViewPr>
    <p:cSldViewPr>
      <p:cViewPr varScale="1">
        <p:scale>
          <a:sx n="58" d="100"/>
          <a:sy n="58" d="100"/>
        </p:scale>
        <p:origin x="-1812" y="-72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ableStyles" Target="tableStyle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02" name="Rectangle 2">
            <a:extLst>
              <a:ext uri="{FF2B5EF4-FFF2-40B4-BE49-F238E27FC236}">
                <a16:creationId xmlns:a16="http://schemas.microsoft.com/office/drawing/2014/main" id="{073D9C83-8CAB-49AF-B70E-540D4AABC3B9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03" name="Rectangle 3">
            <a:extLst>
              <a:ext uri="{FF2B5EF4-FFF2-40B4-BE49-F238E27FC236}">
                <a16:creationId xmlns:a16="http://schemas.microsoft.com/office/drawing/2014/main" id="{5A44C7DA-9DFD-4753-904B-7E4F36D35485}"/>
              </a:ext>
            </a:extLst>
          </p:cNvPr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388620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04" name="Rectangle 4">
            <a:extLst>
              <a:ext uri="{FF2B5EF4-FFF2-40B4-BE49-F238E27FC236}">
                <a16:creationId xmlns:a16="http://schemas.microsoft.com/office/drawing/2014/main" id="{9B7BBBAB-ADEE-4353-9836-0F9B7D7FA6D7}"/>
              </a:ext>
            </a:extLst>
          </p:cNvPr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1205" name="Rectangle 5">
            <a:extLst>
              <a:ext uri="{FF2B5EF4-FFF2-40B4-BE49-F238E27FC236}">
                <a16:creationId xmlns:a16="http://schemas.microsoft.com/office/drawing/2014/main" id="{FA2AF13B-1452-4CCE-B559-AADD5DA7C955}"/>
              </a:ext>
            </a:extLst>
          </p:cNvPr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3886200" y="868680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Tahoma" panose="020B0604030504040204" pitchFamily="34" charset="0"/>
              </a:defRPr>
            </a:lvl1pPr>
          </a:lstStyle>
          <a:p>
            <a:pPr>
              <a:defRPr/>
            </a:pPr>
            <a:fld id="{B8B62230-3B97-4B84-AC18-37DD9020389C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tiff>
</file>

<file path=ppt/media/image11.jpeg>
</file>

<file path=ppt/media/image12.jpeg>
</file>

<file path=ppt/media/image13.png>
</file>

<file path=ppt/media/image14.png>
</file>

<file path=ppt/media/image15.gif>
</file>

<file path=ppt/media/image16.gif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8402" name="Rectangle 2">
            <a:extLst>
              <a:ext uri="{FF2B5EF4-FFF2-40B4-BE49-F238E27FC236}">
                <a16:creationId xmlns:a16="http://schemas.microsoft.com/office/drawing/2014/main" id="{F2B44305-ED54-40FC-A7BC-10CEFB17ABCF}"/>
              </a:ext>
            </a:extLst>
          </p:cNvPr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58403" name="Rectangle 3">
            <a:extLst>
              <a:ext uri="{FF2B5EF4-FFF2-40B4-BE49-F238E27FC236}">
                <a16:creationId xmlns:a16="http://schemas.microsoft.com/office/drawing/2014/main" id="{FEC85577-D04F-45A9-B0D8-AD8CF16E3D84}"/>
              </a:ext>
            </a:extLst>
          </p:cNvPr>
          <p:cNvSpPr>
            <a:spLocks noGrp="1" noChangeArrowheads="1"/>
          </p:cNvSpPr>
          <p:nvPr>
            <p:ph type="dt" idx="1"/>
          </p:nvPr>
        </p:nvSpPr>
        <p:spPr bwMode="auto">
          <a:xfrm>
            <a:off x="3884613" y="0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2052" name="Rectangle 4">
            <a:extLst>
              <a:ext uri="{FF2B5EF4-FFF2-40B4-BE49-F238E27FC236}">
                <a16:creationId xmlns:a16="http://schemas.microsoft.com/office/drawing/2014/main" id="{251A0736-F8F0-498F-84A9-0A9671919F3E}"/>
              </a:ext>
            </a:extLst>
          </p:cNvPr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143000" y="685800"/>
            <a:ext cx="4572000" cy="3429000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  <a:ext uri="{53640926-AAD7-44D8-BBD7-CCE9431645EC}">
              <a14:shadowObscured xmlns:a14="http://schemas.microsoft.com/office/drawing/2010/main" val="1"/>
            </a:ext>
          </a:extLst>
        </p:spPr>
      </p:sp>
      <p:sp>
        <p:nvSpPr>
          <p:cNvPr id="358405" name="Rectangle 5">
            <a:extLst>
              <a:ext uri="{FF2B5EF4-FFF2-40B4-BE49-F238E27FC236}">
                <a16:creationId xmlns:a16="http://schemas.microsoft.com/office/drawing/2014/main" id="{13C9D419-CC9A-4F08-A5B1-B1FB3BFFF1BA}"/>
              </a:ext>
            </a:extLst>
          </p:cNvPr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358406" name="Rectangle 6">
            <a:extLst>
              <a:ext uri="{FF2B5EF4-FFF2-40B4-BE49-F238E27FC236}">
                <a16:creationId xmlns:a16="http://schemas.microsoft.com/office/drawing/2014/main" id="{2AB835E1-1B1B-42BE-9CB1-FA5E7C8BA263}"/>
              </a:ext>
            </a:extLst>
          </p:cNvPr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eaLnBrk="1" hangingPunct="1">
              <a:defRPr kumimoji="1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358407" name="Rectangle 7">
            <a:extLst>
              <a:ext uri="{FF2B5EF4-FFF2-40B4-BE49-F238E27FC236}">
                <a16:creationId xmlns:a16="http://schemas.microsoft.com/office/drawing/2014/main" id="{7AF2FA31-A714-48CE-B917-4059BDA15513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3884613" y="8685213"/>
            <a:ext cx="29718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 eaLnBrk="1" hangingPunct="1">
              <a:defRPr kumimoji="1" sz="1200">
                <a:latin typeface="Times New Roman" panose="02020603050405020304" pitchFamily="18" charset="0"/>
              </a:defRPr>
            </a:lvl1pPr>
          </a:lstStyle>
          <a:p>
            <a:pPr>
              <a:defRPr/>
            </a:pPr>
            <a:fld id="{FD7F642C-5E11-47CB-B9C0-F65FF8F20E5B}" type="slidenum">
              <a:rPr lang="en-US" altLang="zh-CN"/>
              <a:pPr>
                <a:defRPr/>
              </a:pPr>
              <a:t>‹#›</a:t>
            </a:fld>
            <a:endParaRPr lang="en-US" altLang="zh-CN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kumimoji="1" sz="1200" kern="1200">
        <a:solidFill>
          <a:schemeClr val="tx1"/>
        </a:solidFill>
        <a:latin typeface="Times New Roman" panose="02020603050405020304" pitchFamily="18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baike.baidu.com/item/RMI/1786244" TargetMode="External"/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0" name="幻灯片图像占位符 1">
            <a:extLst>
              <a:ext uri="{FF2B5EF4-FFF2-40B4-BE49-F238E27FC236}">
                <a16:creationId xmlns:a16="http://schemas.microsoft.com/office/drawing/2014/main" id="{BC50EB7B-D7B0-4AF1-AF47-8DC37F968974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7171" name="备注占位符 2">
            <a:extLst>
              <a:ext uri="{FF2B5EF4-FFF2-40B4-BE49-F238E27FC236}">
                <a16:creationId xmlns:a16="http://schemas.microsoft.com/office/drawing/2014/main" id="{ED5B0E34-46A4-45DF-806C-BF3C74C94A79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7172" name="灯片编号占位符 3">
            <a:extLst>
              <a:ext uri="{FF2B5EF4-FFF2-40B4-BE49-F238E27FC236}">
                <a16:creationId xmlns:a16="http://schemas.microsoft.com/office/drawing/2014/main" id="{F6ADAF1A-866C-4DB4-9ED8-4BEA466D368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3F14260-A5AB-4B03-9B39-D90D5D208A79}" type="slidenum">
              <a:rPr lang="en-US" altLang="zh-CN" smtClean="0">
                <a:latin typeface="Times New Roman" panose="02020603050405020304" pitchFamily="18" charset="0"/>
              </a:rPr>
              <a:pPr/>
              <a:t>1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幻灯片图像占位符 1">
            <a:extLst>
              <a:ext uri="{FF2B5EF4-FFF2-40B4-BE49-F238E27FC236}">
                <a16:creationId xmlns:a16="http://schemas.microsoft.com/office/drawing/2014/main" id="{6EB8FCD1-893F-48FA-83F7-56FE2954190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6627" name="备注占位符 2">
            <a:extLst>
              <a:ext uri="{FF2B5EF4-FFF2-40B4-BE49-F238E27FC236}">
                <a16:creationId xmlns:a16="http://schemas.microsoft.com/office/drawing/2014/main" id="{BBB489F6-E947-4B47-88E7-C2761213528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/>
              <a:t>《</a:t>
            </a:r>
            <a:r>
              <a:rPr lang="zh-CN" altLang="en-US"/>
              <a:t>数据库</a:t>
            </a:r>
            <a:r>
              <a:rPr lang="en-US" altLang="zh-CN"/>
              <a:t>》for JDBC</a:t>
            </a:r>
          </a:p>
          <a:p>
            <a:r>
              <a:rPr lang="en-US" altLang="zh-CN"/>
              <a:t>《</a:t>
            </a:r>
            <a:r>
              <a:rPr lang="zh-CN" altLang="en-US"/>
              <a:t>操作系统</a:t>
            </a:r>
            <a:r>
              <a:rPr lang="en-US" altLang="zh-CN"/>
              <a:t>》for </a:t>
            </a:r>
            <a:r>
              <a:rPr lang="zh-CN" altLang="en-US"/>
              <a:t>多线程</a:t>
            </a:r>
            <a:endParaRPr lang="en-US" altLang="zh-CN"/>
          </a:p>
          <a:p>
            <a:r>
              <a:rPr lang="en-US" altLang="zh-CN"/>
              <a:t>《</a:t>
            </a:r>
            <a:r>
              <a:rPr lang="zh-CN" altLang="en-US"/>
              <a:t>数据结构</a:t>
            </a:r>
            <a:r>
              <a:rPr lang="en-US" altLang="zh-CN"/>
              <a:t>》for </a:t>
            </a:r>
            <a:r>
              <a:rPr lang="zh-CN" altLang="en-US"/>
              <a:t>泛型</a:t>
            </a:r>
            <a:endParaRPr lang="en-US" altLang="zh-CN"/>
          </a:p>
          <a:p>
            <a:r>
              <a:rPr lang="en-US" altLang="zh-CN"/>
              <a:t>《</a:t>
            </a:r>
            <a:r>
              <a:rPr lang="zh-CN" altLang="en-US"/>
              <a:t>计算机网络</a:t>
            </a:r>
            <a:r>
              <a:rPr lang="en-US" altLang="zh-CN"/>
              <a:t>》for </a:t>
            </a:r>
            <a:r>
              <a:rPr lang="zh-CN" altLang="en-US"/>
              <a:t>网络编程</a:t>
            </a:r>
            <a:endParaRPr lang="en-US" altLang="zh-CN"/>
          </a:p>
          <a:p>
            <a:r>
              <a:rPr lang="en-US" altLang="zh-CN"/>
              <a:t>《</a:t>
            </a:r>
            <a:r>
              <a:rPr lang="zh-CN" altLang="en-US"/>
              <a:t>计算机组成原理</a:t>
            </a:r>
            <a:r>
              <a:rPr lang="en-US" altLang="zh-CN"/>
              <a:t>》《</a:t>
            </a:r>
            <a:r>
              <a:rPr lang="zh-CN" altLang="en-US"/>
              <a:t>编译原理</a:t>
            </a:r>
            <a:r>
              <a:rPr lang="en-US" altLang="zh-CN"/>
              <a:t>》for JRE</a:t>
            </a:r>
            <a:r>
              <a:rPr lang="zh-CN" altLang="en-US"/>
              <a:t>和</a:t>
            </a:r>
            <a:r>
              <a:rPr lang="en-US" altLang="zh-CN"/>
              <a:t>JDK</a:t>
            </a:r>
          </a:p>
          <a:p>
            <a:r>
              <a:rPr lang="en-US" altLang="zh-CN"/>
              <a:t>《</a:t>
            </a:r>
            <a:r>
              <a:rPr lang="zh-CN" altLang="en-US"/>
              <a:t>操作系统</a:t>
            </a:r>
            <a:r>
              <a:rPr lang="en-US" altLang="zh-CN"/>
              <a:t>》for </a:t>
            </a:r>
            <a:r>
              <a:rPr lang="zh-CN" altLang="en-US"/>
              <a:t>事件处理、</a:t>
            </a:r>
            <a:r>
              <a:rPr lang="en-US" altLang="zh-CN"/>
              <a:t>IO</a:t>
            </a:r>
            <a:r>
              <a:rPr lang="zh-CN" altLang="en-US"/>
              <a:t>、异常处理</a:t>
            </a:r>
            <a:endParaRPr lang="en-US" altLang="zh-CN"/>
          </a:p>
          <a:p>
            <a:r>
              <a:rPr lang="en-US" altLang="zh-CN"/>
              <a:t>《</a:t>
            </a:r>
            <a:r>
              <a:rPr lang="zh-CN" altLang="en-US"/>
              <a:t>计算机图形学</a:t>
            </a:r>
            <a:r>
              <a:rPr lang="en-US" altLang="zh-CN"/>
              <a:t>》for </a:t>
            </a:r>
            <a:r>
              <a:rPr lang="zh-CN" altLang="en-US"/>
              <a:t>图形界面与绘图</a:t>
            </a:r>
          </a:p>
          <a:p>
            <a:endParaRPr lang="zh-CN" altLang="en-US"/>
          </a:p>
        </p:txBody>
      </p:sp>
      <p:sp>
        <p:nvSpPr>
          <p:cNvPr id="26628" name="灯片编号占位符 3">
            <a:extLst>
              <a:ext uri="{FF2B5EF4-FFF2-40B4-BE49-F238E27FC236}">
                <a16:creationId xmlns:a16="http://schemas.microsoft.com/office/drawing/2014/main" id="{8919F891-3449-4C20-ACD2-BE44941C3270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ABEA4F7E-313C-4985-83B8-E9E5385EDE60}" type="slidenum">
              <a:rPr lang="en-US" altLang="zh-CN" smtClean="0">
                <a:latin typeface="Times New Roman" panose="02020603050405020304" pitchFamily="18" charset="0"/>
              </a:rPr>
              <a:pPr/>
              <a:t>12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8" name="幻灯片图像占位符 1">
            <a:extLst>
              <a:ext uri="{FF2B5EF4-FFF2-40B4-BE49-F238E27FC236}">
                <a16:creationId xmlns:a16="http://schemas.microsoft.com/office/drawing/2014/main" id="{06600ADA-FC6C-4C64-8AFC-7C206214EE9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9699" name="备注占位符 2">
            <a:extLst>
              <a:ext uri="{FF2B5EF4-FFF2-40B4-BE49-F238E27FC236}">
                <a16:creationId xmlns:a16="http://schemas.microsoft.com/office/drawing/2014/main" id="{67261E75-E76A-4A65-AD59-47E8517019AA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教材不等于</a:t>
            </a:r>
            <a:r>
              <a:rPr lang="en-US" altLang="zh-CN"/>
              <a:t>Java</a:t>
            </a:r>
            <a:r>
              <a:rPr lang="zh-CN" altLang="en-US"/>
              <a:t>语言本身，类似于</a:t>
            </a:r>
            <a:r>
              <a:rPr lang="en-US" altLang="zh-CN"/>
              <a:t>C++</a:t>
            </a:r>
            <a:r>
              <a:rPr lang="zh-CN" altLang="en-US"/>
              <a:t>标准，</a:t>
            </a:r>
            <a:r>
              <a:rPr lang="en-US" altLang="zh-CN"/>
              <a:t>Java</a:t>
            </a:r>
            <a:r>
              <a:rPr lang="zh-CN" altLang="en-US"/>
              <a:t>本身也是作为一种标准而提出的</a:t>
            </a:r>
          </a:p>
        </p:txBody>
      </p:sp>
      <p:sp>
        <p:nvSpPr>
          <p:cNvPr id="29700" name="灯片编号占位符 3">
            <a:extLst>
              <a:ext uri="{FF2B5EF4-FFF2-40B4-BE49-F238E27FC236}">
                <a16:creationId xmlns:a16="http://schemas.microsoft.com/office/drawing/2014/main" id="{C8ACF713-9071-4375-A49E-6B6B290D7A61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0415151B-F2F0-4F8E-BCF6-E92E93B8F2F0}" type="slidenum">
              <a:rPr lang="en-US" altLang="zh-CN" smtClean="0">
                <a:latin typeface="Times New Roman" panose="02020603050405020304" pitchFamily="18" charset="0"/>
              </a:rPr>
              <a:pPr/>
              <a:t>14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6" name="幻灯片图像占位符 1">
            <a:extLst>
              <a:ext uri="{FF2B5EF4-FFF2-40B4-BE49-F238E27FC236}">
                <a16:creationId xmlns:a16="http://schemas.microsoft.com/office/drawing/2014/main" id="{6EAA1E94-A5A1-41A6-91FA-E7A867A2C77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1747" name="备注占位符 2">
            <a:extLst>
              <a:ext uri="{FF2B5EF4-FFF2-40B4-BE49-F238E27FC236}">
                <a16:creationId xmlns:a16="http://schemas.microsoft.com/office/drawing/2014/main" id="{BC772EA3-896D-4CAF-96DD-6C8F40679EA3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（</a:t>
            </a:r>
            <a:r>
              <a:rPr lang="en-US" altLang="zh-CN"/>
              <a:t>java</a:t>
            </a:r>
            <a:r>
              <a:rPr lang="zh-CN" altLang="en-US"/>
              <a:t>已被</a:t>
            </a:r>
            <a:r>
              <a:rPr lang="en-US" altLang="zh-CN"/>
              <a:t>oracle</a:t>
            </a:r>
            <a:r>
              <a:rPr lang="zh-CN" altLang="en-US"/>
              <a:t>公司收购）第三链接是教程、第四个是</a:t>
            </a:r>
            <a:r>
              <a:rPr lang="en-US" altLang="zh-CN"/>
              <a:t>Java API doc</a:t>
            </a:r>
            <a:endParaRPr lang="zh-CN" altLang="en-US"/>
          </a:p>
        </p:txBody>
      </p:sp>
      <p:sp>
        <p:nvSpPr>
          <p:cNvPr id="31748" name="灯片编号占位符 3">
            <a:extLst>
              <a:ext uri="{FF2B5EF4-FFF2-40B4-BE49-F238E27FC236}">
                <a16:creationId xmlns:a16="http://schemas.microsoft.com/office/drawing/2014/main" id="{6408CA45-EB40-44A3-B36D-CC22C3DAE356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93009DD-BF24-46E9-9C0C-5F29BCE58C2F}" type="slidenum">
              <a:rPr lang="en-US" altLang="zh-CN" smtClean="0">
                <a:latin typeface="Times New Roman" panose="02020603050405020304" pitchFamily="18" charset="0"/>
              </a:rPr>
              <a:pPr/>
              <a:t>15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94" name="幻灯片图像占位符 1">
            <a:extLst>
              <a:ext uri="{FF2B5EF4-FFF2-40B4-BE49-F238E27FC236}">
                <a16:creationId xmlns:a16="http://schemas.microsoft.com/office/drawing/2014/main" id="{4F415062-60A4-444F-A870-57FBA429D48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3795" name="备注占位符 2">
            <a:extLst>
              <a:ext uri="{FF2B5EF4-FFF2-40B4-BE49-F238E27FC236}">
                <a16:creationId xmlns:a16="http://schemas.microsoft.com/office/drawing/2014/main" id="{8ED58DD2-0A76-432F-AE92-3E643CDD33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pPr eaLnBrk="1" hangingPunct="1">
              <a:spcBef>
                <a:spcPct val="0"/>
              </a:spcBef>
            </a:pPr>
            <a:endParaRPr lang="zh-CN" altLang="en-US"/>
          </a:p>
        </p:txBody>
      </p:sp>
      <p:sp>
        <p:nvSpPr>
          <p:cNvPr id="33796" name="灯片编号占位符 3">
            <a:extLst>
              <a:ext uri="{FF2B5EF4-FFF2-40B4-BE49-F238E27FC236}">
                <a16:creationId xmlns:a16="http://schemas.microsoft.com/office/drawing/2014/main" id="{F690CAC6-AC68-440A-A4D1-85546B8230F2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7D2DC0B9-19BB-4FFC-AE5F-7BEDFE0D32DC}" type="slidenum">
              <a:rPr lang="zh-CN" altLang="en-US" smtClean="0"/>
              <a:pPr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866" name="幻灯片图像占位符 1">
            <a:extLst>
              <a:ext uri="{FF2B5EF4-FFF2-40B4-BE49-F238E27FC236}">
                <a16:creationId xmlns:a16="http://schemas.microsoft.com/office/drawing/2014/main" id="{56613594-F844-4CCC-BA6D-29647B3D04F1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6867" name="备注占位符 2">
            <a:extLst>
              <a:ext uri="{FF2B5EF4-FFF2-40B4-BE49-F238E27FC236}">
                <a16:creationId xmlns:a16="http://schemas.microsoft.com/office/drawing/2014/main" id="{B53B3250-BF1D-4C67-82C5-572442606D3E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动脑：听课</a:t>
            </a:r>
            <a:endParaRPr lang="en-US" altLang="zh-CN"/>
          </a:p>
          <a:p>
            <a:r>
              <a:rPr lang="zh-CN" altLang="en-US"/>
              <a:t>动手：做实验</a:t>
            </a:r>
            <a:endParaRPr lang="en-US" altLang="zh-CN"/>
          </a:p>
          <a:p>
            <a:r>
              <a:rPr lang="zh-CN" altLang="en-US"/>
              <a:t>动嘴：</a:t>
            </a:r>
            <a:r>
              <a:rPr lang="en-US" altLang="zh-CN"/>
              <a:t>teamwork</a:t>
            </a:r>
            <a:endParaRPr lang="zh-CN" altLang="en-US"/>
          </a:p>
        </p:txBody>
      </p:sp>
      <p:sp>
        <p:nvSpPr>
          <p:cNvPr id="36868" name="灯片编号占位符 3">
            <a:extLst>
              <a:ext uri="{FF2B5EF4-FFF2-40B4-BE49-F238E27FC236}">
                <a16:creationId xmlns:a16="http://schemas.microsoft.com/office/drawing/2014/main" id="{498A11A8-079F-4201-B9A3-E314FABDC7AF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F754FFD-0E6E-413B-AD93-1004E2956C69}" type="slidenum">
              <a:rPr lang="en-US" altLang="zh-CN" smtClean="0">
                <a:latin typeface="Times New Roman" panose="02020603050405020304" pitchFamily="18" charset="0"/>
              </a:rPr>
              <a:pPr/>
              <a:t>18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38" name="幻灯片图像占位符 1">
            <a:extLst>
              <a:ext uri="{FF2B5EF4-FFF2-40B4-BE49-F238E27FC236}">
                <a16:creationId xmlns:a16="http://schemas.microsoft.com/office/drawing/2014/main" id="{1E63B506-46E5-414C-B3AA-0654C8745280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39939" name="备注占位符 2">
            <a:extLst>
              <a:ext uri="{FF2B5EF4-FFF2-40B4-BE49-F238E27FC236}">
                <a16:creationId xmlns:a16="http://schemas.microsoft.com/office/drawing/2014/main" id="{EEE37E73-CDB6-42DD-8008-46C3618EE1A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学校要求：缺席达到三分之一上者，不允许参加期末考核</a:t>
            </a:r>
            <a:endParaRPr lang="en-US" altLang="zh-CN"/>
          </a:p>
        </p:txBody>
      </p:sp>
      <p:sp>
        <p:nvSpPr>
          <p:cNvPr id="39940" name="灯片编号占位符 3">
            <a:extLst>
              <a:ext uri="{FF2B5EF4-FFF2-40B4-BE49-F238E27FC236}">
                <a16:creationId xmlns:a16="http://schemas.microsoft.com/office/drawing/2014/main" id="{43D6A545-EB60-4A6D-9EAC-0F523781A3D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668D540-EACE-49CB-A970-9FC76E80286F}" type="slidenum">
              <a:rPr lang="en-US" altLang="zh-CN" smtClean="0">
                <a:latin typeface="Times New Roman" panose="02020603050405020304" pitchFamily="18" charset="0"/>
              </a:rPr>
              <a:pPr/>
              <a:t>20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幻灯片图像占位符 1">
            <a:extLst>
              <a:ext uri="{FF2B5EF4-FFF2-40B4-BE49-F238E27FC236}">
                <a16:creationId xmlns:a16="http://schemas.microsoft.com/office/drawing/2014/main" id="{C51AC68E-911E-486F-9EAF-84A30537E06D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0243" name="备注占位符 2">
            <a:extLst>
              <a:ext uri="{FF2B5EF4-FFF2-40B4-BE49-F238E27FC236}">
                <a16:creationId xmlns:a16="http://schemas.microsoft.com/office/drawing/2014/main" id="{D3EDF584-1666-44FE-9F6C-0C7B37211C5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10244" name="灯片编号占位符 3">
            <a:extLst>
              <a:ext uri="{FF2B5EF4-FFF2-40B4-BE49-F238E27FC236}">
                <a16:creationId xmlns:a16="http://schemas.microsoft.com/office/drawing/2014/main" id="{76AC16B3-AF52-4317-B5B1-2CAB7395C3B4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30149810-C651-4EEF-855E-13BCE10E954C}" type="slidenum">
              <a:rPr lang="en-US" altLang="zh-CN" smtClean="0">
                <a:latin typeface="Times New Roman" panose="02020603050405020304" pitchFamily="18" charset="0"/>
              </a:rPr>
              <a:pPr/>
              <a:t>3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" altLang="zh-CN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TIOBE 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编程社区指数（</a:t>
            </a:r>
            <a:r>
              <a:rPr kumimoji="1" lang="en" altLang="zh-CN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The TIOBE Programming Community index</a:t>
            </a:r>
            <a:r>
              <a:rPr kumimoji="1" lang="zh-CN" altLang="en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）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是编程语言流行度的指标，该榜单每月更新一次，指数是根据网络搜索引擎对</a:t>
            </a:r>
            <a:r>
              <a:rPr kumimoji="1" lang="zh-CN" altLang="en-US" sz="1200" b="1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含有该语言名称的查询结果的数量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计算出来的。包括流行的搜索引擎，如谷歌、必应、雅虎、维基百科、亚马逊、</a:t>
            </a:r>
            <a:r>
              <a:rPr kumimoji="1" lang="en" altLang="zh-CN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YouTube </a:t>
            </a:r>
            <a:r>
              <a:rPr kumimoji="1" lang="zh-CN" altLang="en-US" sz="1200" b="0" i="0" kern="1200" dirty="0">
                <a:solidFill>
                  <a:schemeClr val="tx1"/>
                </a:solidFill>
                <a:effectLst/>
                <a:latin typeface="Times New Roman" panose="02020603050405020304" pitchFamily="18" charset="0"/>
                <a:ea typeface="宋体" panose="02010600030101010101" pitchFamily="2" charset="-122"/>
                <a:cs typeface="+mn-cs"/>
              </a:rPr>
              <a:t>和百度都用于指数计算。</a:t>
            </a:r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pPr>
              <a:defRPr/>
            </a:pPr>
            <a:fld id="{FD7F642C-5E11-47CB-B9C0-F65FF8F20E5B}" type="slidenum">
              <a:rPr lang="en-US" altLang="zh-CN" smtClean="0"/>
              <a:pPr>
                <a:defRPr/>
              </a:pPr>
              <a:t>4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37293343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4" name="幻灯片图像占位符 1">
            <a:extLst>
              <a:ext uri="{FF2B5EF4-FFF2-40B4-BE49-F238E27FC236}">
                <a16:creationId xmlns:a16="http://schemas.microsoft.com/office/drawing/2014/main" id="{CC29B9CB-F476-4055-9A4F-4C0D43F096DE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3315" name="备注占位符 2">
            <a:extLst>
              <a:ext uri="{FF2B5EF4-FFF2-40B4-BE49-F238E27FC236}">
                <a16:creationId xmlns:a16="http://schemas.microsoft.com/office/drawing/2014/main" id="{2F6FC3E3-D716-49E6-8D48-3590AD752F47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/>
              <a:t>J2EE</a:t>
            </a:r>
            <a:r>
              <a:rPr lang="zh-CN" altLang="en-US"/>
              <a:t>是一套针对企业级分布式应用的计算环境。它定义了动态</a:t>
            </a:r>
            <a:r>
              <a:rPr lang="en-US" altLang="zh-CN"/>
              <a:t>Web</a:t>
            </a:r>
            <a:r>
              <a:rPr lang="zh-CN" altLang="en-US"/>
              <a:t>页面功能（</a:t>
            </a:r>
            <a:r>
              <a:rPr lang="en-US" altLang="zh-CN"/>
              <a:t>Servlet</a:t>
            </a:r>
            <a:r>
              <a:rPr lang="zh-CN" altLang="en-US"/>
              <a:t>和</a:t>
            </a:r>
            <a:r>
              <a:rPr lang="en-US" altLang="zh-CN"/>
              <a:t>Jsp</a:t>
            </a:r>
            <a:r>
              <a:rPr lang="zh-CN" altLang="en-US"/>
              <a:t>）、数据库访问（</a:t>
            </a:r>
            <a:r>
              <a:rPr lang="en-US" altLang="zh-CN"/>
              <a:t>JDBC</a:t>
            </a:r>
            <a:r>
              <a:rPr lang="zh-CN" altLang="en-US"/>
              <a:t>）、商业组件（</a:t>
            </a:r>
            <a:r>
              <a:rPr lang="en-US" altLang="zh-CN"/>
              <a:t>EJB</a:t>
            </a:r>
            <a:r>
              <a:rPr lang="zh-CN" altLang="en-US"/>
              <a:t>）、异步消息传输机制（</a:t>
            </a:r>
            <a:r>
              <a:rPr lang="en-US" altLang="zh-CN"/>
              <a:t>JMS</a:t>
            </a:r>
            <a:r>
              <a:rPr lang="zh-CN" altLang="en-US"/>
              <a:t>）、名称和目录定位服务（</a:t>
            </a:r>
            <a:r>
              <a:rPr lang="en-US" altLang="zh-CN"/>
              <a:t>JNDI</a:t>
            </a:r>
            <a:r>
              <a:rPr lang="zh-CN" altLang="en-US"/>
              <a:t>）、与子系统的连接器（</a:t>
            </a:r>
            <a:r>
              <a:rPr lang="en-US" altLang="zh-CN"/>
              <a:t>JCA</a:t>
            </a:r>
            <a:r>
              <a:rPr lang="zh-CN" altLang="en-US"/>
              <a:t>）和安全服务等。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JDBC, </a:t>
            </a:r>
            <a:r>
              <a:rPr lang="zh-CN" altLang="en-US"/>
              <a:t>全称为</a:t>
            </a:r>
            <a:r>
              <a:rPr lang="en-US" altLang="zh-CN"/>
              <a:t>Java DataBase Connectivity standard</a:t>
            </a:r>
          </a:p>
          <a:p>
            <a:endParaRPr lang="en-US" altLang="zh-CN"/>
          </a:p>
          <a:p>
            <a:r>
              <a:rPr lang="en-US" altLang="zh-CN"/>
              <a:t>JaveEE</a:t>
            </a:r>
            <a:r>
              <a:rPr lang="zh-CN" altLang="en-US"/>
              <a:t>的内容划分：纵向从前端到数据库、横向是各种功能类似的框架</a:t>
            </a:r>
          </a:p>
        </p:txBody>
      </p:sp>
      <p:sp>
        <p:nvSpPr>
          <p:cNvPr id="13316" name="灯片编号占位符 3">
            <a:extLst>
              <a:ext uri="{FF2B5EF4-FFF2-40B4-BE49-F238E27FC236}">
                <a16:creationId xmlns:a16="http://schemas.microsoft.com/office/drawing/2014/main" id="{A5FB810D-5F2A-4E63-AAE8-BE64FEB78785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93B5B7C-19D5-4C59-A0EE-0BD2B27BEAFB}" type="slidenum">
              <a:rPr lang="en-US" altLang="zh-CN" smtClean="0">
                <a:latin typeface="Times New Roman" panose="02020603050405020304" pitchFamily="18" charset="0"/>
              </a:rPr>
              <a:pPr/>
              <a:t>5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62" name="幻灯片图像占位符 1">
            <a:extLst>
              <a:ext uri="{FF2B5EF4-FFF2-40B4-BE49-F238E27FC236}">
                <a16:creationId xmlns:a16="http://schemas.microsoft.com/office/drawing/2014/main" id="{F1E45852-7A79-437C-81F4-CB611F02AE0B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5363" name="备注占位符 2">
            <a:extLst>
              <a:ext uri="{FF2B5EF4-FFF2-40B4-BE49-F238E27FC236}">
                <a16:creationId xmlns:a16="http://schemas.microsoft.com/office/drawing/2014/main" id="{E9769B83-420E-4776-B5BA-B42487323D0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>
                <a:hlinkClick r:id="rId3"/>
              </a:rPr>
              <a:t>RMI</a:t>
            </a:r>
            <a:r>
              <a:rPr lang="zh-CN" altLang="en-US"/>
              <a:t>（</a:t>
            </a:r>
            <a:r>
              <a:rPr lang="en-US" altLang="zh-CN"/>
              <a:t>Remote Method Invocation</a:t>
            </a:r>
            <a:r>
              <a:rPr lang="zh-CN" altLang="en-US"/>
              <a:t>，远程方法调用）是</a:t>
            </a:r>
            <a:r>
              <a:rPr lang="en-US" altLang="zh-CN"/>
              <a:t>Java</a:t>
            </a:r>
            <a:r>
              <a:rPr lang="zh-CN" altLang="en-US"/>
              <a:t>的分布式对象标准，允许位于不同主机上的</a:t>
            </a:r>
            <a:r>
              <a:rPr lang="en-US" altLang="zh-CN"/>
              <a:t>Java</a:t>
            </a:r>
            <a:r>
              <a:rPr lang="zh-CN" altLang="en-US"/>
              <a:t>类之间进行通信。</a:t>
            </a:r>
            <a:endParaRPr lang="en-US" altLang="zh-CN"/>
          </a:p>
          <a:p>
            <a:endParaRPr lang="en-US" altLang="zh-CN"/>
          </a:p>
          <a:p>
            <a:r>
              <a:rPr lang="en-US" altLang="zh-CN"/>
              <a:t>JNDI</a:t>
            </a:r>
            <a:r>
              <a:rPr lang="zh-CN" altLang="en-US"/>
              <a:t>用于执行名字和目录服务。它提供了一致的模型来存取和操作企业级的资源，如</a:t>
            </a:r>
            <a:r>
              <a:rPr lang="en-US" altLang="zh-CN"/>
              <a:t>DNS</a:t>
            </a:r>
            <a:r>
              <a:rPr lang="zh-CN" altLang="en-US"/>
              <a:t>和</a:t>
            </a:r>
            <a:r>
              <a:rPr lang="en-US" altLang="zh-CN"/>
              <a:t>LDAP</a:t>
            </a:r>
            <a:r>
              <a:rPr lang="zh-CN" altLang="en-US"/>
              <a:t>、本地文件系统、应用服务器中的对象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新内容：</a:t>
            </a:r>
            <a:r>
              <a:rPr lang="en-US" altLang="zh-CN"/>
              <a:t>JavaFX</a:t>
            </a:r>
            <a:endParaRPr lang="zh-CN" altLang="en-US"/>
          </a:p>
        </p:txBody>
      </p:sp>
      <p:sp>
        <p:nvSpPr>
          <p:cNvPr id="15364" name="灯片编号占位符 3">
            <a:extLst>
              <a:ext uri="{FF2B5EF4-FFF2-40B4-BE49-F238E27FC236}">
                <a16:creationId xmlns:a16="http://schemas.microsoft.com/office/drawing/2014/main" id="{2C6CF55B-FE78-46F1-B8D2-CB3E0BFDA5D9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4BB77ADC-201F-4BA0-96EA-78E4CBA55EB3}" type="slidenum">
              <a:rPr lang="en-US" altLang="zh-CN" smtClean="0">
                <a:latin typeface="Times New Roman" panose="02020603050405020304" pitchFamily="18" charset="0"/>
              </a:rPr>
              <a:pPr/>
              <a:t>6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34" name="幻灯片图像占位符 1">
            <a:extLst>
              <a:ext uri="{FF2B5EF4-FFF2-40B4-BE49-F238E27FC236}">
                <a16:creationId xmlns:a16="http://schemas.microsoft.com/office/drawing/2014/main" id="{F523D8ED-4CA1-4F33-84FC-C56BD46B11EA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18435" name="备注占位符 2">
            <a:extLst>
              <a:ext uri="{FF2B5EF4-FFF2-40B4-BE49-F238E27FC236}">
                <a16:creationId xmlns:a16="http://schemas.microsoft.com/office/drawing/2014/main" id="{362F8070-AC92-4BD7-A7B6-0B5E8A0804ED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/>
          <a:p>
            <a:endParaRPr lang="zh-CN" altLang="en-US"/>
          </a:p>
        </p:txBody>
      </p:sp>
      <p:sp>
        <p:nvSpPr>
          <p:cNvPr id="18436" name="灯片编号占位符 3">
            <a:extLst>
              <a:ext uri="{FF2B5EF4-FFF2-40B4-BE49-F238E27FC236}">
                <a16:creationId xmlns:a16="http://schemas.microsoft.com/office/drawing/2014/main" id="{C082D417-A9D0-4B40-865E-140E3850E8AC}"/>
              </a:ext>
            </a:extLst>
          </p:cNvPr>
          <p:cNvSpPr>
            <a:spLocks noGrp="1" noChangeArrowheads="1"/>
          </p:cNvSpPr>
          <p:nvPr>
            <p:ph type="sldNum" sz="quarter" idx="5"/>
          </p:nvPr>
        </p:nvSpPr>
        <p:spPr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F37AB4A3-6A43-4D6C-98F5-905D3FBDED42}" type="slidenum">
              <a:rPr lang="en-US" altLang="zh-CN" smtClean="0">
                <a:latin typeface="Times New Roman" panose="02020603050405020304" pitchFamily="18" charset="0"/>
              </a:rPr>
              <a:pPr/>
              <a:t>8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482" name="幻灯片图像占位符 1">
            <a:extLst>
              <a:ext uri="{FF2B5EF4-FFF2-40B4-BE49-F238E27FC236}">
                <a16:creationId xmlns:a16="http://schemas.microsoft.com/office/drawing/2014/main" id="{2DE23079-1090-4D14-9650-1232CD5A7AB8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0483" name="备注占位符 2">
            <a:extLst>
              <a:ext uri="{FF2B5EF4-FFF2-40B4-BE49-F238E27FC236}">
                <a16:creationId xmlns:a16="http://schemas.microsoft.com/office/drawing/2014/main" id="{47C98404-C36D-4C8A-9767-24FADBE63716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en-US" altLang="zh-CN" dirty="0"/>
              <a:t>micro edition</a:t>
            </a:r>
            <a:endParaRPr lang="zh-CN" altLang="en-US" dirty="0"/>
          </a:p>
        </p:txBody>
      </p:sp>
      <p:sp>
        <p:nvSpPr>
          <p:cNvPr id="20484" name="灯片编号占位符 3">
            <a:extLst>
              <a:ext uri="{FF2B5EF4-FFF2-40B4-BE49-F238E27FC236}">
                <a16:creationId xmlns:a16="http://schemas.microsoft.com/office/drawing/2014/main" id="{6BF36B9E-9C8E-4DA7-95DB-B992CDCEC7AA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B4CC568F-0800-42D1-9D57-A3BA277F6D48}" type="slidenum">
              <a:rPr lang="en-US" altLang="zh-CN" smtClean="0">
                <a:latin typeface="Times New Roman" panose="02020603050405020304" pitchFamily="18" charset="0"/>
              </a:rPr>
              <a:pPr/>
              <a:t>9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530" name="幻灯片图像占位符 1">
            <a:extLst>
              <a:ext uri="{FF2B5EF4-FFF2-40B4-BE49-F238E27FC236}">
                <a16:creationId xmlns:a16="http://schemas.microsoft.com/office/drawing/2014/main" id="{677500A4-5DAC-4211-A332-64F16575E066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2531" name="备注占位符 2">
            <a:extLst>
              <a:ext uri="{FF2B5EF4-FFF2-40B4-BE49-F238E27FC236}">
                <a16:creationId xmlns:a16="http://schemas.microsoft.com/office/drawing/2014/main" id="{C8047DB8-2F59-450B-BC10-6B547C41DAC1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endParaRPr lang="zh-CN" altLang="en-US"/>
          </a:p>
        </p:txBody>
      </p:sp>
      <p:sp>
        <p:nvSpPr>
          <p:cNvPr id="22532" name="灯片编号占位符 3">
            <a:extLst>
              <a:ext uri="{FF2B5EF4-FFF2-40B4-BE49-F238E27FC236}">
                <a16:creationId xmlns:a16="http://schemas.microsoft.com/office/drawing/2014/main" id="{7C15F8E6-8D41-4B61-BEE8-FDD0A100F72C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7F2B7FDC-28D9-4FD1-8BE9-5EBED816D312}" type="slidenum">
              <a:rPr lang="en-US" altLang="zh-CN" smtClean="0">
                <a:latin typeface="Times New Roman" panose="02020603050405020304" pitchFamily="18" charset="0"/>
              </a:rPr>
              <a:pPr/>
              <a:t>10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578" name="幻灯片图像占位符 1">
            <a:extLst>
              <a:ext uri="{FF2B5EF4-FFF2-40B4-BE49-F238E27FC236}">
                <a16:creationId xmlns:a16="http://schemas.microsoft.com/office/drawing/2014/main" id="{16F272B7-B1DD-42E8-AFD3-33484AFA2872}"/>
              </a:ext>
            </a:extLst>
          </p:cNvPr>
          <p:cNvSpPr>
            <a:spLocks noGrp="1" noRot="1" noChangeAspect="1" noChangeArrowheads="1" noTextEdit="1"/>
          </p:cNvSpPr>
          <p:nvPr>
            <p:ph type="sldImg"/>
          </p:nvPr>
        </p:nvSpPr>
        <p:spPr>
          <a:ln/>
        </p:spPr>
      </p:sp>
      <p:sp>
        <p:nvSpPr>
          <p:cNvPr id="24579" name="备注占位符 2">
            <a:extLst>
              <a:ext uri="{FF2B5EF4-FFF2-40B4-BE49-F238E27FC236}">
                <a16:creationId xmlns:a16="http://schemas.microsoft.com/office/drawing/2014/main" id="{6B011193-FEE6-4DDA-8C65-72A34523844C}"/>
              </a:ext>
            </a:extLst>
          </p:cNvPr>
          <p:cNvSpPr>
            <a:spLocks noGrp="1" noChangeArrowheads="1"/>
          </p:cNvSpPr>
          <p:nvPr>
            <p:ph type="body" idx="1"/>
          </p:nvPr>
        </p:nvSpPr>
        <p:spPr>
          <a:noFill/>
        </p:spPr>
        <p:txBody>
          <a:bodyPr/>
          <a:lstStyle/>
          <a:p>
            <a:r>
              <a:rPr lang="zh-CN" altLang="en-US"/>
              <a:t>一、然而</a:t>
            </a:r>
            <a:r>
              <a:rPr lang="en-US" altLang="zh-CN"/>
              <a:t>Java</a:t>
            </a:r>
            <a:r>
              <a:rPr lang="zh-CN" altLang="en-US"/>
              <a:t>是平台无关的，天生支持多线程。</a:t>
            </a:r>
            <a:r>
              <a:rPr lang="en-US" altLang="zh-CN"/>
              <a:t>C++</a:t>
            </a:r>
            <a:r>
              <a:rPr lang="zh-CN" altLang="en-US"/>
              <a:t>直到</a:t>
            </a:r>
            <a:r>
              <a:rPr lang="en-US" altLang="zh-CN"/>
              <a:t>11</a:t>
            </a:r>
            <a:r>
              <a:rPr lang="zh-CN" altLang="en-US"/>
              <a:t>才支持多线程，因为</a:t>
            </a:r>
            <a:r>
              <a:rPr lang="en-US" altLang="zh-CN"/>
              <a:t>C++</a:t>
            </a:r>
            <a:r>
              <a:rPr lang="zh-CN" altLang="en-US"/>
              <a:t>本身只是一门语言，而多线程是跟操作系统相关的，例如：</a:t>
            </a:r>
            <a:r>
              <a:rPr lang="en-US" altLang="zh-CN"/>
              <a:t>windows</a:t>
            </a:r>
            <a:r>
              <a:rPr lang="zh-CN" altLang="en-US"/>
              <a:t>编程中的多线程。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二、教学进度就按上面的顺序进行（建议没有选</a:t>
            </a:r>
            <a:r>
              <a:rPr lang="en-US" altLang="zh-CN"/>
              <a:t>JavaEE</a:t>
            </a:r>
            <a:r>
              <a:rPr lang="zh-CN" altLang="en-US"/>
              <a:t>课的同学，在学习本课程的同时，自学完成一个</a:t>
            </a:r>
            <a:r>
              <a:rPr lang="en-US" altLang="zh-CN"/>
              <a:t>JSP</a:t>
            </a:r>
            <a:r>
              <a:rPr lang="zh-CN" altLang="en-US"/>
              <a:t>小项目）</a:t>
            </a:r>
            <a:endParaRPr lang="en-US" altLang="zh-CN"/>
          </a:p>
          <a:p>
            <a:endParaRPr lang="en-US" altLang="zh-CN"/>
          </a:p>
          <a:p>
            <a:r>
              <a:rPr lang="zh-CN" altLang="en-US"/>
              <a:t>三、课程内容只是</a:t>
            </a:r>
            <a:r>
              <a:rPr lang="en-US" altLang="zh-CN"/>
              <a:t>JavaSE</a:t>
            </a:r>
            <a:r>
              <a:rPr lang="zh-CN" altLang="en-US"/>
              <a:t>的核心部分，还有很多高级主题（不讲）比如：反射机制、</a:t>
            </a:r>
            <a:r>
              <a:rPr lang="en-US" altLang="zh-CN"/>
              <a:t>lambda</a:t>
            </a:r>
            <a:r>
              <a:rPr lang="zh-CN" altLang="en-US"/>
              <a:t>、</a:t>
            </a:r>
            <a:r>
              <a:rPr lang="en-US" altLang="zh-CN"/>
              <a:t>Applet</a:t>
            </a:r>
            <a:r>
              <a:rPr lang="zh-CN" altLang="en-US"/>
              <a:t>等等</a:t>
            </a:r>
          </a:p>
        </p:txBody>
      </p:sp>
      <p:sp>
        <p:nvSpPr>
          <p:cNvPr id="24580" name="灯片编号占位符 3">
            <a:extLst>
              <a:ext uri="{FF2B5EF4-FFF2-40B4-BE49-F238E27FC236}">
                <a16:creationId xmlns:a16="http://schemas.microsoft.com/office/drawing/2014/main" id="{39BDBBE4-ACA0-4FDD-B130-C3FFD5663F08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noFill/>
        </p:spPr>
        <p:txBody>
          <a:bodyPr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fld id="{CB472D1C-1C80-474D-AB9B-C13AE19593E5}" type="slidenum">
              <a:rPr lang="en-US" altLang="zh-CN" smtClean="0">
                <a:latin typeface="Times New Roman" panose="02020603050405020304" pitchFamily="18" charset="0"/>
              </a:rPr>
              <a:pPr/>
              <a:t>11</a:t>
            </a:fld>
            <a:endParaRPr lang="en-US" altLang="zh-CN">
              <a:latin typeface="Times New Roman" panose="02020603050405020304" pitchFamily="18" charset="0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1122363"/>
            <a:ext cx="77724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143000" y="3602038"/>
            <a:ext cx="6858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B8ACC69-9A22-4A10-9D51-8347A45C3FCD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5135614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5B8555A6-30AC-4B26-81BB-896D873F2D77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1824523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543675" y="365125"/>
            <a:ext cx="1971675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28650" y="365125"/>
            <a:ext cx="5800725" cy="5811838"/>
          </a:xfrm>
        </p:spPr>
        <p:txBody>
          <a:bodyPr vert="eaVert"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32EBD9E-83CE-4C5E-9BC5-77F59236D9C6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6525701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89F00CB5-34D3-4171-A275-CA334617C858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9198137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3888" y="1709739"/>
            <a:ext cx="78867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3888" y="4589464"/>
            <a:ext cx="78867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6FBF2E36-7342-4990-A810-639B3A44E561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619954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286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29150" y="1825625"/>
            <a:ext cx="3886200" cy="435133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39679C91-166A-4D4B-9240-6FBDE9526E82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7515570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365126"/>
            <a:ext cx="78867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9842" y="1681163"/>
            <a:ext cx="3868340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29842" y="2505075"/>
            <a:ext cx="3868340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29150" y="1681163"/>
            <a:ext cx="3887391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29150" y="2505075"/>
            <a:ext cx="3887391" cy="3684588"/>
          </a:xfrm>
        </p:spPr>
        <p:txBody>
          <a:bodyPr/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81BE47D-73D3-44FA-B76F-C7127E8AA3EA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55809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C52716F1-8B5F-4633-B458-DA842E416B83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58085345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B50A4FFC-1716-4F76-92A2-57904093807A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801408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7391" y="987426"/>
            <a:ext cx="462915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97B4B189-626B-457D-943A-FF56571D44F9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00323173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29841" y="457200"/>
            <a:ext cx="2949178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3887391" y="987426"/>
            <a:ext cx="462915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CN" altLang="en-US"/>
              <a:t>单击图标添加图片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29841" y="2057400"/>
            <a:ext cx="2949178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pPr>
              <a:defRPr/>
            </a:pPr>
            <a:endParaRPr lang="en-US" altLang="zh-CN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pPr>
              <a:defRPr/>
            </a:pPr>
            <a:fld id="{44ECB5E8-8459-4696-9E9F-A019F5E7898B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42037802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28650" y="365126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28650" y="1825625"/>
            <a:ext cx="78867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编辑母版文本样式
第二级
第三级
第四级
第五级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6286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028950" y="6356351"/>
            <a:ext cx="3086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457950" y="6356351"/>
            <a:ext cx="2057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>
              <a:defRPr/>
            </a:pPr>
            <a:fld id="{C32EBD9E-83CE-4C5E-9BC5-77F59236D9C6}" type="slidenum">
              <a:rPr lang="en-US" altLang="zh-CN" smtClean="0"/>
              <a:pPr>
                <a:defRPr/>
              </a:pPr>
              <a:t>‹#›</a:t>
            </a:fld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14961182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92" r:id="rId1"/>
    <p:sldLayoutId id="2147483693" r:id="rId2"/>
    <p:sldLayoutId id="2147483694" r:id="rId3"/>
    <p:sldLayoutId id="2147483695" r:id="rId4"/>
    <p:sldLayoutId id="2147483696" r:id="rId5"/>
    <p:sldLayoutId id="2147483697" r:id="rId6"/>
    <p:sldLayoutId id="2147483698" r:id="rId7"/>
    <p:sldLayoutId id="2147483699" r:id="rId8"/>
    <p:sldLayoutId id="2147483700" r:id="rId9"/>
    <p:sldLayoutId id="2147483701" r:id="rId10"/>
    <p:sldLayoutId id="2147483702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e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gif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6.gi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10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9.tiff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46" name="Rectangle 2">
            <a:extLst>
              <a:ext uri="{FF2B5EF4-FFF2-40B4-BE49-F238E27FC236}">
                <a16:creationId xmlns:a16="http://schemas.microsoft.com/office/drawing/2014/main" id="{0A14E201-E9E6-453B-B070-18C6474CCBB4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468313" y="1773238"/>
            <a:ext cx="7772400" cy="1143000"/>
          </a:xfrm>
          <a:noFill/>
        </p:spPr>
        <p:txBody>
          <a:bodyPr anchor="ctr"/>
          <a:lstStyle/>
          <a:p>
            <a:pPr eaLnBrk="1" hangingPunct="1"/>
            <a:r>
              <a:rPr lang="en-US" altLang="zh-CN" sz="5400" b="1" dirty="0">
                <a:solidFill>
                  <a:srgbClr val="FF0066"/>
                </a:solidFill>
                <a:latin typeface="宋体" panose="02010600030101010101" pitchFamily="2" charset="-122"/>
              </a:rPr>
              <a:t>    Java</a:t>
            </a:r>
            <a:r>
              <a:rPr lang="zh-CN" altLang="en-US" sz="5400" b="1" dirty="0">
                <a:solidFill>
                  <a:srgbClr val="FF0066"/>
                </a:solidFill>
                <a:latin typeface="宋体" panose="02010600030101010101" pitchFamily="2" charset="-122"/>
              </a:rPr>
              <a:t>程序设计</a:t>
            </a:r>
          </a:p>
        </p:txBody>
      </p:sp>
      <p:sp>
        <p:nvSpPr>
          <p:cNvPr id="6147" name="Rectangle 3">
            <a:extLst>
              <a:ext uri="{FF2B5EF4-FFF2-40B4-BE49-F238E27FC236}">
                <a16:creationId xmlns:a16="http://schemas.microsoft.com/office/drawing/2014/main" id="{4A72E97E-BE31-4340-AD9B-323158A5ADFB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>
            <a:normAutofit/>
          </a:bodyPr>
          <a:lstStyle/>
          <a:p>
            <a:pPr eaLnBrk="1" hangingPunct="1"/>
            <a:r>
              <a:rPr lang="zh-CN" altLang="en-US" sz="4000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软件工程系</a:t>
            </a:r>
            <a:endParaRPr lang="en-US" altLang="zh-CN" sz="4000" dirty="0">
              <a:solidFill>
                <a:srgbClr val="0000C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/>
            <a:r>
              <a:rPr lang="en-US" altLang="zh-CN" sz="4000" dirty="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2022-2023</a:t>
            </a:r>
            <a:r>
              <a:rPr lang="zh-CN" altLang="en-US" sz="4000">
                <a:solidFill>
                  <a:srgbClr val="0000CC"/>
                </a:solidFill>
                <a:latin typeface="楷体" panose="02010609060101010101" pitchFamily="49" charset="-122"/>
                <a:ea typeface="楷体" panose="02010609060101010101" pitchFamily="49" charset="-122"/>
              </a:rPr>
              <a:t>春季学期</a:t>
            </a:r>
            <a:endParaRPr lang="en-US" altLang="zh-CN" sz="4000" dirty="0">
              <a:solidFill>
                <a:srgbClr val="0000C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/>
            <a:endParaRPr lang="en-US" altLang="zh-CN" sz="4000" dirty="0">
              <a:solidFill>
                <a:srgbClr val="0000C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  <a:p>
            <a:pPr eaLnBrk="1" hangingPunct="1"/>
            <a:endParaRPr lang="en-US" altLang="zh-CN" sz="4000" dirty="0">
              <a:solidFill>
                <a:srgbClr val="0000CC"/>
              </a:solidFill>
              <a:latin typeface="楷体" panose="02010609060101010101" pitchFamily="49" charset="-122"/>
              <a:ea typeface="楷体" panose="02010609060101010101" pitchFamily="49" charset="-122"/>
            </a:endParaRPr>
          </a:p>
        </p:txBody>
      </p:sp>
      <p:pic>
        <p:nvPicPr>
          <p:cNvPr id="6148" name="Picture 5" descr="java">
            <a:extLst>
              <a:ext uri="{FF2B5EF4-FFF2-40B4-BE49-F238E27FC236}">
                <a16:creationId xmlns:a16="http://schemas.microsoft.com/office/drawing/2014/main" id="{0B4428BC-6FBC-47D2-879F-AC4FBDF3FF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0"/>
            <a:ext cx="2233613" cy="25193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06" name="Rectangle 2">
            <a:extLst>
              <a:ext uri="{FF2B5EF4-FFF2-40B4-BE49-F238E27FC236}">
                <a16:creationId xmlns:a16="http://schemas.microsoft.com/office/drawing/2014/main" id="{71AE3628-ECCD-45E2-93C8-12D4C4A964AA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>
                <a:ea typeface="楷体_GB2312" pitchFamily="1" charset="-122"/>
              </a:rPr>
              <a:t>内容</a:t>
            </a:r>
            <a:endParaRPr lang="zh-CN" altLang="zh-CN">
              <a:ea typeface="楷体_GB2312" pitchFamily="1" charset="-122"/>
            </a:endParaRPr>
          </a:p>
        </p:txBody>
      </p:sp>
      <p:sp>
        <p:nvSpPr>
          <p:cNvPr id="21507" name="Rectangle 3">
            <a:extLst>
              <a:ext uri="{FF2B5EF4-FFF2-40B4-BE49-F238E27FC236}">
                <a16:creationId xmlns:a16="http://schemas.microsoft.com/office/drawing/2014/main" id="{1870FE62-3B6D-42BF-887B-B818493D257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0" y="1981200"/>
            <a:ext cx="5499100" cy="3035300"/>
          </a:xfrm>
        </p:spPr>
        <p:txBody>
          <a:bodyPr/>
          <a:lstStyle/>
          <a:p>
            <a:pPr eaLnBrk="1" hangingPunct="1"/>
            <a:r>
              <a:rPr lang="en-US" altLang="zh-CN">
                <a:ea typeface="楷体_GB2312" pitchFamily="1" charset="-122"/>
              </a:rPr>
              <a:t>Java</a:t>
            </a:r>
            <a:r>
              <a:rPr lang="zh-CN" altLang="en-US">
                <a:ea typeface="楷体_GB2312" pitchFamily="1" charset="-122"/>
              </a:rPr>
              <a:t>简介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solidFill>
                  <a:srgbClr val="0070C0"/>
                </a:solidFill>
                <a:ea typeface="楷体_GB2312" pitchFamily="1" charset="-122"/>
              </a:rPr>
              <a:t>教学内容与目标</a:t>
            </a:r>
            <a:endParaRPr lang="en-US" altLang="zh-CN">
              <a:solidFill>
                <a:srgbClr val="0070C0"/>
              </a:solidFill>
              <a:ea typeface="楷体_GB2312" pitchFamily="1" charset="-122"/>
            </a:endParaRPr>
          </a:p>
          <a:p>
            <a:pPr eaLnBrk="1" hangingPunct="1"/>
            <a:r>
              <a:rPr lang="zh-CN" altLang="en-US">
                <a:ea typeface="楷体_GB2312" pitchFamily="1" charset="-122"/>
              </a:rPr>
              <a:t>教材、</a:t>
            </a:r>
            <a:r>
              <a:rPr lang="zh-CN" altLang="zh-CN">
                <a:ea typeface="楷体_GB2312" pitchFamily="1" charset="-122"/>
              </a:rPr>
              <a:t>参考书</a:t>
            </a:r>
            <a:r>
              <a:rPr lang="zh-CN" altLang="en-US">
                <a:ea typeface="楷体_GB2312" pitchFamily="1" charset="-122"/>
              </a:rPr>
              <a:t>、教学平台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ea typeface="楷体_GB2312" pitchFamily="1" charset="-122"/>
              </a:rPr>
              <a:t>教学方式</a:t>
            </a:r>
            <a:endParaRPr lang="zh-CN" altLang="zh-CN">
              <a:ea typeface="楷体_GB2312" pitchFamily="1" charset="-122"/>
            </a:endParaRPr>
          </a:p>
          <a:p>
            <a:pPr eaLnBrk="1" hangingPunct="1"/>
            <a:r>
              <a:rPr lang="zh-CN" altLang="zh-CN">
                <a:ea typeface="楷体_GB2312" pitchFamily="1" charset="-122"/>
              </a:rPr>
              <a:t>成绩</a:t>
            </a:r>
            <a:r>
              <a:rPr lang="zh-CN" altLang="en-US">
                <a:ea typeface="楷体_GB2312" pitchFamily="1" charset="-122"/>
              </a:rPr>
              <a:t>比例</a:t>
            </a:r>
            <a:endParaRPr lang="zh-CN" altLang="zh-CN"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42" name="Rectangle 2">
            <a:extLst>
              <a:ext uri="{FF2B5EF4-FFF2-40B4-BE49-F238E27FC236}">
                <a16:creationId xmlns:a16="http://schemas.microsoft.com/office/drawing/2014/main" id="{080026AC-66F0-454E-B6C3-2290BA8B0B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4000">
                <a:solidFill>
                  <a:srgbClr val="FF0000"/>
                </a:solidFill>
                <a:latin typeface="+mn-ea"/>
                <a:ea typeface="+mn-ea"/>
              </a:rPr>
              <a:t>学习内容与目标</a:t>
            </a:r>
            <a:endParaRPr lang="en-US" altLang="zh-CN" sz="4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2" name="内容占位符 1">
            <a:extLst>
              <a:ext uri="{FF2B5EF4-FFF2-40B4-BE49-F238E27FC236}">
                <a16:creationId xmlns:a16="http://schemas.microsoft.com/office/drawing/2014/main" id="{BD161DD8-161F-407F-B0FA-7B7DE8CE8C0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9113" y="1989138"/>
            <a:ext cx="8229600" cy="3700462"/>
          </a:xfrm>
        </p:spPr>
        <p:txBody>
          <a:bodyPr/>
          <a:lstStyle/>
          <a:p>
            <a:pPr>
              <a:buFont typeface="Wingdings" panose="05000000000000000000" pitchFamily="2" charset="2"/>
              <a:buChar char="Ø"/>
              <a:defRPr/>
            </a:pPr>
            <a:r>
              <a:rPr lang="en-US" altLang="zh-CN" sz="3600" dirty="0"/>
              <a:t> </a:t>
            </a:r>
            <a:r>
              <a:rPr lang="zh-CN" altLang="en-US" sz="3600" dirty="0"/>
              <a:t>掌握</a:t>
            </a:r>
            <a:r>
              <a:rPr lang="en-US" altLang="zh-CN" sz="3600" dirty="0"/>
              <a:t>J2SE</a:t>
            </a:r>
            <a:r>
              <a:rPr lang="zh-CN" altLang="en-US" sz="3600" dirty="0"/>
              <a:t>的核心部分：</a:t>
            </a:r>
            <a:endParaRPr lang="en-US" altLang="zh-CN" sz="3600" dirty="0"/>
          </a:p>
          <a:p>
            <a:pPr marL="0" indent="0">
              <a:buFontTx/>
              <a:buNone/>
              <a:defRPr/>
            </a:pPr>
            <a:endParaRPr lang="en-US" altLang="zh-CN" sz="800" dirty="0"/>
          </a:p>
          <a:p>
            <a:pPr>
              <a:defRPr/>
            </a:pPr>
            <a:r>
              <a:rPr lang="en-US" altLang="zh-CN" sz="2400" b="1" dirty="0">
                <a:solidFill>
                  <a:srgbClr val="0070C0"/>
                </a:solidFill>
              </a:rPr>
              <a:t>Java</a:t>
            </a:r>
            <a:r>
              <a:rPr lang="zh-CN" altLang="en-US" sz="2400" b="1" dirty="0">
                <a:solidFill>
                  <a:srgbClr val="0070C0"/>
                </a:solidFill>
              </a:rPr>
              <a:t>语言</a:t>
            </a:r>
            <a:r>
              <a:rPr lang="zh-CN" altLang="en-US" sz="2400" dirty="0">
                <a:solidFill>
                  <a:srgbClr val="000000"/>
                </a:solidFill>
              </a:rPr>
              <a:t>：数据类型、运算符、语句、方法调用</a:t>
            </a:r>
            <a:endParaRPr lang="en-US" altLang="zh-CN" sz="2400" dirty="0"/>
          </a:p>
          <a:p>
            <a:pPr>
              <a:defRPr/>
            </a:pPr>
            <a:r>
              <a:rPr lang="zh-CN" altLang="en-US" sz="2400" b="1" dirty="0">
                <a:solidFill>
                  <a:srgbClr val="0070C0"/>
                </a:solidFill>
              </a:rPr>
              <a:t>面向对象</a:t>
            </a:r>
            <a:r>
              <a:rPr lang="zh-CN" altLang="en-US" sz="2400" dirty="0"/>
              <a:t>：封装、继承、多态</a:t>
            </a:r>
            <a:endParaRPr lang="en-US" altLang="zh-CN" sz="2400" dirty="0"/>
          </a:p>
          <a:p>
            <a:pPr>
              <a:defRPr/>
            </a:pPr>
            <a:r>
              <a:rPr lang="zh-CN" altLang="en-US" sz="2400" b="1" dirty="0">
                <a:solidFill>
                  <a:srgbClr val="0070C0"/>
                </a:solidFill>
              </a:rPr>
              <a:t>常用类</a:t>
            </a:r>
            <a:r>
              <a:rPr lang="zh-CN" altLang="en-US" sz="2400" dirty="0"/>
              <a:t>：</a:t>
            </a:r>
            <a:r>
              <a:rPr lang="en-US" altLang="zh-CN" sz="2400" dirty="0"/>
              <a:t>Math</a:t>
            </a:r>
            <a:r>
              <a:rPr lang="zh-CN" altLang="en-US" sz="2400" dirty="0"/>
              <a:t>、</a:t>
            </a:r>
            <a:r>
              <a:rPr lang="en-US" altLang="zh-CN" sz="2400" dirty="0"/>
              <a:t>String</a:t>
            </a:r>
            <a:r>
              <a:rPr lang="zh-CN" altLang="en-US" sz="2400" dirty="0"/>
              <a:t>、泛型</a:t>
            </a:r>
            <a:endParaRPr lang="en-US" altLang="zh-CN" sz="2400" dirty="0"/>
          </a:p>
          <a:p>
            <a:pPr>
              <a:defRPr/>
            </a:pPr>
            <a:r>
              <a:rPr lang="zh-CN" altLang="en-US" sz="2400" b="1" dirty="0">
                <a:solidFill>
                  <a:srgbClr val="0070C0"/>
                </a:solidFill>
              </a:rPr>
              <a:t>图形用户界面</a:t>
            </a:r>
            <a:r>
              <a:rPr lang="zh-CN" altLang="en-US" sz="2400" dirty="0"/>
              <a:t>：交互式窗口、事件处理、绘图</a:t>
            </a:r>
            <a:endParaRPr lang="en-US" altLang="zh-CN" sz="2400" dirty="0"/>
          </a:p>
          <a:p>
            <a:pPr>
              <a:defRPr/>
            </a:pPr>
            <a:r>
              <a:rPr lang="zh-CN" altLang="en-US" sz="2400" b="1" dirty="0">
                <a:solidFill>
                  <a:srgbClr val="0070C0"/>
                </a:solidFill>
              </a:rPr>
              <a:t>其他内容</a:t>
            </a:r>
            <a:r>
              <a:rPr lang="zh-CN" altLang="en-US" sz="2400" dirty="0"/>
              <a:t>：</a:t>
            </a:r>
            <a:r>
              <a:rPr lang="en-US" altLang="zh-CN" sz="2400" dirty="0"/>
              <a:t>I/O</a:t>
            </a:r>
            <a:r>
              <a:rPr lang="zh-CN" altLang="en-US" sz="2400" dirty="0"/>
              <a:t>、</a:t>
            </a:r>
            <a:r>
              <a:rPr lang="en-US" altLang="zh-CN" sz="2400" dirty="0"/>
              <a:t>JDBC</a:t>
            </a:r>
            <a:r>
              <a:rPr lang="zh-CN" altLang="en-US" sz="2400" dirty="0"/>
              <a:t>、多线程、网络编程、异常处理</a:t>
            </a:r>
            <a:endParaRPr lang="en-US" altLang="zh-CN" sz="2400" dirty="0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: 圆角 24">
            <a:extLst>
              <a:ext uri="{FF2B5EF4-FFF2-40B4-BE49-F238E27FC236}">
                <a16:creationId xmlns:a16="http://schemas.microsoft.com/office/drawing/2014/main" id="{E89849CC-D2D4-46ED-847C-C5CB075C6E6E}"/>
              </a:ext>
            </a:extLst>
          </p:cNvPr>
          <p:cNvSpPr/>
          <p:nvPr/>
        </p:nvSpPr>
        <p:spPr>
          <a:xfrm>
            <a:off x="1712913" y="2822575"/>
            <a:ext cx="5616575" cy="9302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10242" name="Rectangle 2">
            <a:extLst>
              <a:ext uri="{FF2B5EF4-FFF2-40B4-BE49-F238E27FC236}">
                <a16:creationId xmlns:a16="http://schemas.microsoft.com/office/drawing/2014/main" id="{080026AC-66F0-454E-B6C3-2290BA8B0B13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zh-CN" altLang="en-US" sz="4000">
                <a:solidFill>
                  <a:srgbClr val="FF0000"/>
                </a:solidFill>
                <a:latin typeface="+mn-ea"/>
                <a:ea typeface="+mn-ea"/>
              </a:rPr>
              <a:t>课程体系</a:t>
            </a:r>
            <a:endParaRPr lang="en-US" altLang="zh-CN" sz="4000" dirty="0">
              <a:solidFill>
                <a:srgbClr val="FF0000"/>
              </a:solidFill>
              <a:latin typeface="+mn-ea"/>
              <a:ea typeface="+mn-ea"/>
            </a:endParaRP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18C58B8F-0571-49E7-96ED-6F08276B48A6}"/>
              </a:ext>
            </a:extLst>
          </p:cNvPr>
          <p:cNvSpPr/>
          <p:nvPr/>
        </p:nvSpPr>
        <p:spPr>
          <a:xfrm>
            <a:off x="3222625" y="1582738"/>
            <a:ext cx="1219200" cy="609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/>
              <a:t>JavaEE</a:t>
            </a:r>
            <a:endParaRPr lang="zh-CN" altLang="en-US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BB3F0FA-366D-4E66-980B-CD7E7860373D}"/>
              </a:ext>
            </a:extLst>
          </p:cNvPr>
          <p:cNvSpPr/>
          <p:nvPr/>
        </p:nvSpPr>
        <p:spPr>
          <a:xfrm>
            <a:off x="5364163" y="4468813"/>
            <a:ext cx="1030287" cy="609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数据库</a:t>
            </a:r>
          </a:p>
        </p:txBody>
      </p:sp>
      <p:sp>
        <p:nvSpPr>
          <p:cNvPr id="9" name="矩形: 圆角 8">
            <a:extLst>
              <a:ext uri="{FF2B5EF4-FFF2-40B4-BE49-F238E27FC236}">
                <a16:creationId xmlns:a16="http://schemas.microsoft.com/office/drawing/2014/main" id="{B0220C93-12F3-4A1B-9E81-3E180820B80B}"/>
              </a:ext>
            </a:extLst>
          </p:cNvPr>
          <p:cNvSpPr/>
          <p:nvPr/>
        </p:nvSpPr>
        <p:spPr>
          <a:xfrm>
            <a:off x="2951163" y="1417638"/>
            <a:ext cx="3241675" cy="930275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5607" name="箭头: 上 2">
            <a:extLst>
              <a:ext uri="{FF2B5EF4-FFF2-40B4-BE49-F238E27FC236}">
                <a16:creationId xmlns:a16="http://schemas.microsoft.com/office/drawing/2014/main" id="{56B9C4C3-D98F-443C-BBA1-532C091872A0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4838" y="2370138"/>
            <a:ext cx="287337" cy="619125"/>
          </a:xfrm>
          <a:prstGeom prst="upArrow">
            <a:avLst>
              <a:gd name="adj1" fmla="val 50000"/>
              <a:gd name="adj2" fmla="val 5013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25608" name="箭头: 上 10">
            <a:extLst>
              <a:ext uri="{FF2B5EF4-FFF2-40B4-BE49-F238E27FC236}">
                <a16:creationId xmlns:a16="http://schemas.microsoft.com/office/drawing/2014/main" id="{B20839C9-BBD5-446A-9FF9-337653F9AD9D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3611563"/>
            <a:ext cx="282575" cy="747712"/>
          </a:xfrm>
          <a:prstGeom prst="upArrow">
            <a:avLst>
              <a:gd name="adj1" fmla="val 50000"/>
              <a:gd name="adj2" fmla="val 50177"/>
            </a:avLst>
          </a:prstGeom>
          <a:solidFill>
            <a:schemeClr val="accent1"/>
          </a:solidFill>
          <a:ln w="9525" algn="ctr">
            <a:solidFill>
              <a:schemeClr val="tx1"/>
            </a:solidFill>
            <a:miter lim="800000"/>
            <a:headEnd/>
            <a:tailEnd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/>
          <a:lstStyle>
            <a:lvl1pPr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046A6880-2976-4F62-A441-F8070E732F07}"/>
              </a:ext>
            </a:extLst>
          </p:cNvPr>
          <p:cNvSpPr/>
          <p:nvPr/>
        </p:nvSpPr>
        <p:spPr>
          <a:xfrm>
            <a:off x="5559425" y="2997200"/>
            <a:ext cx="1236663" cy="608013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数据结构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B6D5D7D-CE35-4BE5-89DD-1DAE72C24476}"/>
              </a:ext>
            </a:extLst>
          </p:cNvPr>
          <p:cNvSpPr/>
          <p:nvPr/>
        </p:nvSpPr>
        <p:spPr>
          <a:xfrm>
            <a:off x="2433638" y="4473575"/>
            <a:ext cx="1347787" cy="609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计算机网络</a:t>
            </a:r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B876A77B-C984-4A64-A268-3BFEA323192C}"/>
              </a:ext>
            </a:extLst>
          </p:cNvPr>
          <p:cNvSpPr/>
          <p:nvPr/>
        </p:nvSpPr>
        <p:spPr>
          <a:xfrm>
            <a:off x="3659188" y="5876925"/>
            <a:ext cx="1825625" cy="561975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计算机组成原理 </a:t>
            </a: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997FD5EF-B762-41EC-99F0-722F8AFE2F00}"/>
              </a:ext>
            </a:extLst>
          </p:cNvPr>
          <p:cNvSpPr/>
          <p:nvPr/>
        </p:nvSpPr>
        <p:spPr>
          <a:xfrm>
            <a:off x="3944938" y="5183188"/>
            <a:ext cx="1219200" cy="609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操作系统</a:t>
            </a:r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487E5224-98CF-4094-8372-C214094D07F7}"/>
              </a:ext>
            </a:extLst>
          </p:cNvPr>
          <p:cNvSpPr/>
          <p:nvPr/>
        </p:nvSpPr>
        <p:spPr>
          <a:xfrm>
            <a:off x="3944938" y="4468813"/>
            <a:ext cx="1219200" cy="60960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编译原理</a:t>
            </a:r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87F47C0D-E268-4BCE-8D0A-A7003458B581}"/>
              </a:ext>
            </a:extLst>
          </p:cNvPr>
          <p:cNvSpPr/>
          <p:nvPr/>
        </p:nvSpPr>
        <p:spPr>
          <a:xfrm>
            <a:off x="2001838" y="2995613"/>
            <a:ext cx="1690687" cy="609600"/>
          </a:xfrm>
          <a:prstGeom prst="rect">
            <a:avLst/>
          </a:prstGeom>
          <a:solidFill>
            <a:srgbClr val="00B0F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zh-CN" altLang="en-US"/>
              <a:t>计算机图形学</a:t>
            </a:r>
          </a:p>
        </p:txBody>
      </p:sp>
      <p:sp>
        <p:nvSpPr>
          <p:cNvPr id="23" name="矩形: 圆角 22">
            <a:extLst>
              <a:ext uri="{FF2B5EF4-FFF2-40B4-BE49-F238E27FC236}">
                <a16:creationId xmlns:a16="http://schemas.microsoft.com/office/drawing/2014/main" id="{BA6CA259-B28C-477E-9CDC-4542117E02E8}"/>
              </a:ext>
            </a:extLst>
          </p:cNvPr>
          <p:cNvSpPr/>
          <p:nvPr/>
        </p:nvSpPr>
        <p:spPr>
          <a:xfrm>
            <a:off x="2200275" y="4365625"/>
            <a:ext cx="4481513" cy="2159000"/>
          </a:xfrm>
          <a:prstGeom prst="round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zh-CN" altLang="en-US"/>
          </a:p>
        </p:txBody>
      </p:sp>
      <p:sp>
        <p:nvSpPr>
          <p:cNvPr id="24" name="矩形 23">
            <a:extLst>
              <a:ext uri="{FF2B5EF4-FFF2-40B4-BE49-F238E27FC236}">
                <a16:creationId xmlns:a16="http://schemas.microsoft.com/office/drawing/2014/main" id="{7565FFE0-37C1-406A-9804-AE2969F2B0C7}"/>
              </a:ext>
            </a:extLst>
          </p:cNvPr>
          <p:cNvSpPr/>
          <p:nvPr/>
        </p:nvSpPr>
        <p:spPr>
          <a:xfrm>
            <a:off x="4702175" y="1582738"/>
            <a:ext cx="1219200" cy="609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/>
              <a:t>JavaME</a:t>
            </a:r>
            <a:endParaRPr lang="zh-CN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40ADDCDC-652C-4DBC-9A85-9FB829120C21}"/>
              </a:ext>
            </a:extLst>
          </p:cNvPr>
          <p:cNvSpPr/>
          <p:nvPr/>
        </p:nvSpPr>
        <p:spPr>
          <a:xfrm>
            <a:off x="3962400" y="2995613"/>
            <a:ext cx="1219200" cy="609600"/>
          </a:xfrm>
          <a:prstGeom prst="rect">
            <a:avLst/>
          </a:prstGeom>
          <a:solidFill>
            <a:srgbClr val="0070C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altLang="zh-CN"/>
              <a:t>JavaSE</a:t>
            </a:r>
            <a:endParaRPr lang="zh-CN" altLang="en-US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650" name="Rectangle 2">
            <a:extLst>
              <a:ext uri="{FF2B5EF4-FFF2-40B4-BE49-F238E27FC236}">
                <a16:creationId xmlns:a16="http://schemas.microsoft.com/office/drawing/2014/main" id="{15D0FA67-10BB-4C8E-9B16-CBC6E7CA6506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>
                <a:ea typeface="楷体_GB2312" pitchFamily="1" charset="-122"/>
              </a:rPr>
              <a:t>内容</a:t>
            </a:r>
            <a:endParaRPr lang="zh-CN" altLang="zh-CN">
              <a:ea typeface="楷体_GB2312" pitchFamily="1" charset="-122"/>
            </a:endParaRPr>
          </a:p>
        </p:txBody>
      </p:sp>
      <p:sp>
        <p:nvSpPr>
          <p:cNvPr id="27651" name="Rectangle 3">
            <a:extLst>
              <a:ext uri="{FF2B5EF4-FFF2-40B4-BE49-F238E27FC236}">
                <a16:creationId xmlns:a16="http://schemas.microsoft.com/office/drawing/2014/main" id="{9C8C93CC-66D6-40A8-934B-E259074A78CA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0" y="1981200"/>
            <a:ext cx="5499100" cy="3035300"/>
          </a:xfrm>
        </p:spPr>
        <p:txBody>
          <a:bodyPr/>
          <a:lstStyle/>
          <a:p>
            <a:pPr eaLnBrk="1" hangingPunct="1"/>
            <a:r>
              <a:rPr lang="en-US" altLang="zh-CN">
                <a:ea typeface="楷体_GB2312" pitchFamily="1" charset="-122"/>
              </a:rPr>
              <a:t>Java</a:t>
            </a:r>
            <a:r>
              <a:rPr lang="zh-CN" altLang="en-US">
                <a:ea typeface="楷体_GB2312" pitchFamily="1" charset="-122"/>
              </a:rPr>
              <a:t>简介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ea typeface="楷体_GB2312" pitchFamily="1" charset="-122"/>
              </a:rPr>
              <a:t>教学内容与目标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solidFill>
                  <a:srgbClr val="0070C0"/>
                </a:solidFill>
                <a:ea typeface="楷体_GB2312" pitchFamily="1" charset="-122"/>
              </a:rPr>
              <a:t>教材、</a:t>
            </a:r>
            <a:r>
              <a:rPr lang="zh-CN" altLang="zh-CN">
                <a:solidFill>
                  <a:srgbClr val="0070C0"/>
                </a:solidFill>
                <a:ea typeface="楷体_GB2312" pitchFamily="1" charset="-122"/>
              </a:rPr>
              <a:t>参考书</a:t>
            </a:r>
            <a:r>
              <a:rPr lang="zh-CN" altLang="en-US">
                <a:solidFill>
                  <a:srgbClr val="0070C0"/>
                </a:solidFill>
                <a:ea typeface="楷体_GB2312" pitchFamily="1" charset="-122"/>
              </a:rPr>
              <a:t>、教学平台</a:t>
            </a:r>
            <a:endParaRPr lang="en-US" altLang="zh-CN">
              <a:solidFill>
                <a:srgbClr val="0070C0"/>
              </a:solidFill>
              <a:ea typeface="楷体_GB2312" pitchFamily="1" charset="-122"/>
            </a:endParaRPr>
          </a:p>
          <a:p>
            <a:pPr eaLnBrk="1" hangingPunct="1"/>
            <a:r>
              <a:rPr lang="zh-CN" altLang="en-US">
                <a:ea typeface="楷体_GB2312" pitchFamily="1" charset="-122"/>
              </a:rPr>
              <a:t>教学方式</a:t>
            </a:r>
            <a:endParaRPr lang="zh-CN" altLang="zh-CN">
              <a:ea typeface="楷体_GB2312" pitchFamily="1" charset="-122"/>
            </a:endParaRPr>
          </a:p>
          <a:p>
            <a:pPr eaLnBrk="1" hangingPunct="1"/>
            <a:r>
              <a:rPr lang="zh-CN" altLang="zh-CN">
                <a:ea typeface="楷体_GB2312" pitchFamily="1" charset="-122"/>
              </a:rPr>
              <a:t>成绩</a:t>
            </a:r>
            <a:r>
              <a:rPr lang="zh-CN" altLang="en-US">
                <a:ea typeface="楷体_GB2312" pitchFamily="1" charset="-122"/>
              </a:rPr>
              <a:t>比例</a:t>
            </a:r>
            <a:endParaRPr lang="zh-CN" altLang="zh-CN"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674" name="Picture 6" descr="Javaå¤§å­¦å®ç¨æç¨ï¼ç¬¬4çï¼&#10;">
            <a:extLst>
              <a:ext uri="{FF2B5EF4-FFF2-40B4-BE49-F238E27FC236}">
                <a16:creationId xmlns:a16="http://schemas.microsoft.com/office/drawing/2014/main" id="{F850FDC0-38C0-4B31-BF9A-85E6DE2E055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252413" y="3767138"/>
            <a:ext cx="2778126" cy="27781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8675" name="图片 1">
            <a:extLst>
              <a:ext uri="{FF2B5EF4-FFF2-40B4-BE49-F238E27FC236}">
                <a16:creationId xmlns:a16="http://schemas.microsoft.com/office/drawing/2014/main" id="{B68991D0-D5CB-4CD1-BBA6-6BAA7EAFC1D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-347663" y="287338"/>
            <a:ext cx="2974976" cy="2984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28676" name="Rectangle 2">
            <a:extLst>
              <a:ext uri="{FF2B5EF4-FFF2-40B4-BE49-F238E27FC236}">
                <a16:creationId xmlns:a16="http://schemas.microsoft.com/office/drawing/2014/main" id="{4237DBD7-F4BE-4246-9B70-70E6CD78762F}"/>
              </a:ext>
            </a:extLst>
          </p:cNvPr>
          <p:cNvSpPr txBox="1">
            <a:spLocks noChangeArrowheads="1"/>
          </p:cNvSpPr>
          <p:nvPr/>
        </p:nvSpPr>
        <p:spPr bwMode="auto">
          <a:xfrm>
            <a:off x="552450" y="3446463"/>
            <a:ext cx="4919663" cy="11430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anchor="ctr"/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algn="ctr" eaLnBrk="1" hangingPunct="1">
              <a:spcBef>
                <a:spcPct val="0"/>
              </a:spcBef>
              <a:buFontTx/>
              <a:buNone/>
            </a:pPr>
            <a:r>
              <a:rPr lang="zh-CN" altLang="en-US" sz="3600">
                <a:solidFill>
                  <a:srgbClr val="FF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参考书</a:t>
            </a:r>
          </a:p>
        </p:txBody>
      </p:sp>
      <p:sp>
        <p:nvSpPr>
          <p:cNvPr id="28678" name="Rectangle 2">
            <a:extLst>
              <a:ext uri="{FF2B5EF4-FFF2-40B4-BE49-F238E27FC236}">
                <a16:creationId xmlns:a16="http://schemas.microsoft.com/office/drawing/2014/main" id="{46C2B444-376B-4DAE-B88A-B06826E4A701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395536" y="1009650"/>
            <a:ext cx="4919662" cy="1143000"/>
          </a:xfrm>
          <a:noFill/>
        </p:spPr>
        <p:txBody>
          <a:bodyPr anchor="ctr"/>
          <a:lstStyle/>
          <a:p>
            <a:pPr eaLnBrk="1" hangingPunct="1"/>
            <a:r>
              <a:rPr lang="zh-CN" altLang="en-US" sz="4000" dirty="0">
                <a:solidFill>
                  <a:srgbClr val="FF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教材</a:t>
            </a:r>
          </a:p>
        </p:txBody>
      </p:sp>
      <p:sp>
        <p:nvSpPr>
          <p:cNvPr id="28677" name="Rectangle 3">
            <a:extLst>
              <a:ext uri="{FF2B5EF4-FFF2-40B4-BE49-F238E27FC236}">
                <a16:creationId xmlns:a16="http://schemas.microsoft.com/office/drawing/2014/main" id="{DF4C154A-B5A5-43F1-BEB0-C4C5E9887E24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2123728" y="1895475"/>
            <a:ext cx="6078538" cy="3743325"/>
          </a:xfrm>
        </p:spPr>
        <p:txBody>
          <a:bodyPr>
            <a:normAutofit fontScale="77500" lnSpcReduction="20000"/>
          </a:bodyPr>
          <a:lstStyle/>
          <a:p>
            <a:pPr algn="l" eaLnBrk="1" hangingPunct="1">
              <a:lnSpc>
                <a:spcPct val="105000"/>
              </a:lnSpc>
              <a:buFontTx/>
              <a:buChar char="•"/>
            </a:pPr>
            <a:r>
              <a:rPr lang="en-US" altLang="zh-CN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 </a:t>
            </a:r>
            <a:r>
              <a:rPr lang="en-US" altLang="zh-CN" sz="2800" b="1" dirty="0">
                <a:solidFill>
                  <a:srgbClr val="0070C0"/>
                </a:solidFill>
                <a:latin typeface="Roboto" pitchFamily="2" charset="0"/>
              </a:rPr>
              <a:t>JAVA HOW TO PROGRAM 11</a:t>
            </a:r>
            <a:r>
              <a:rPr lang="en-US" altLang="zh-CN" sz="2800" b="1" baseline="30000" dirty="0">
                <a:solidFill>
                  <a:srgbClr val="0070C0"/>
                </a:solidFill>
                <a:latin typeface="Roboto" pitchFamily="2" charset="0"/>
              </a:rPr>
              <a:t>th</a:t>
            </a:r>
            <a:endParaRPr lang="en-US" altLang="zh-CN" sz="2800" b="1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baseline="30000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baseline="30000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28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r>
              <a:rPr lang="en-US" altLang="zh-CN" sz="2800" b="1" dirty="0">
                <a:latin typeface="Roboto" pitchFamily="2" charset="0"/>
              </a:rPr>
              <a:t> </a:t>
            </a:r>
            <a:r>
              <a:rPr lang="zh-CN" altLang="en-US" b="1" dirty="0">
                <a:latin typeface="Roboto" pitchFamily="2" charset="0"/>
              </a:rPr>
              <a:t>国内教材：</a:t>
            </a:r>
            <a:r>
              <a:rPr lang="en-US" altLang="zh-CN" sz="2000" b="1" dirty="0">
                <a:latin typeface="Roboto" pitchFamily="2" charset="0"/>
              </a:rPr>
              <a:t>JAVA</a:t>
            </a:r>
            <a:r>
              <a:rPr lang="zh-CN" altLang="en-US" sz="2000" b="1" dirty="0">
                <a:latin typeface="Roboto" pitchFamily="2" charset="0"/>
              </a:rPr>
              <a:t>大学实用教程</a:t>
            </a:r>
            <a:endParaRPr lang="en-US" altLang="zh-CN" sz="2000" b="1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</a:pPr>
            <a:r>
              <a:rPr lang="zh-CN" altLang="en-US" sz="2000" b="1" dirty="0">
                <a:latin typeface="Roboto" pitchFamily="2" charset="0"/>
              </a:rPr>
              <a:t>                         耿祥义 张跃平编著</a:t>
            </a:r>
            <a:r>
              <a:rPr lang="en-US" altLang="zh-CN" sz="2000" b="1" dirty="0">
                <a:latin typeface="Roboto" pitchFamily="2" charset="0"/>
              </a:rPr>
              <a:t> 4</a:t>
            </a:r>
            <a:r>
              <a:rPr lang="en-US" altLang="zh-CN" sz="2000" b="1" baseline="30000" dirty="0">
                <a:latin typeface="Roboto" pitchFamily="2" charset="0"/>
              </a:rPr>
              <a:t>th</a:t>
            </a:r>
            <a:endParaRPr lang="en-US" altLang="zh-CN" sz="2000" b="1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800" b="1" dirty="0">
              <a:latin typeface="Roboto" pitchFamily="2" charset="0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r>
              <a:rPr lang="en-US" altLang="zh-CN" sz="2800" b="1" dirty="0">
                <a:latin typeface="Roboto" pitchFamily="2" charset="0"/>
              </a:rPr>
              <a:t> </a:t>
            </a:r>
            <a:r>
              <a:rPr lang="zh-CN" altLang="en-US" b="1" dirty="0">
                <a:latin typeface="Roboto" pitchFamily="2" charset="0"/>
              </a:rPr>
              <a:t>国外教材：</a:t>
            </a:r>
            <a:r>
              <a:rPr lang="en-US" altLang="zh-CN" sz="2000" b="1" dirty="0" err="1">
                <a:latin typeface="Roboto" pitchFamily="2" charset="0"/>
              </a:rPr>
              <a:t>THINKing</a:t>
            </a:r>
            <a:r>
              <a:rPr lang="en-US" altLang="zh-CN" sz="2000" b="1" dirty="0">
                <a:latin typeface="Roboto" pitchFamily="2" charset="0"/>
              </a:rPr>
              <a:t> in JAVA 4</a:t>
            </a:r>
            <a:r>
              <a:rPr lang="en-US" altLang="zh-CN" sz="2000" b="1" baseline="30000" dirty="0">
                <a:latin typeface="Roboto" pitchFamily="2" charset="0"/>
              </a:rPr>
              <a:t>th</a:t>
            </a:r>
            <a:endParaRPr lang="en-US" altLang="zh-CN" sz="20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algn="l" eaLnBrk="1" hangingPunct="1">
              <a:lnSpc>
                <a:spcPct val="105000"/>
              </a:lnSpc>
              <a:buFontTx/>
              <a:buChar char="•"/>
            </a:pPr>
            <a:endParaRPr lang="en-US" altLang="zh-CN" sz="1600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pic>
        <p:nvPicPr>
          <p:cNvPr id="28679" name="图片 3">
            <a:extLst>
              <a:ext uri="{FF2B5EF4-FFF2-40B4-BE49-F238E27FC236}">
                <a16:creationId xmlns:a16="http://schemas.microsoft.com/office/drawing/2014/main" id="{00FA36B6-BFD4-47E5-8125-50FAB07E20F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91300" y="3541713"/>
            <a:ext cx="2297113" cy="2982912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2" name="Rectangle 2">
            <a:extLst>
              <a:ext uri="{FF2B5EF4-FFF2-40B4-BE49-F238E27FC236}">
                <a16:creationId xmlns:a16="http://schemas.microsoft.com/office/drawing/2014/main" id="{CC69A2C9-11F3-4A8B-AACB-713EA0977DC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zh-CN" altLang="en-US"/>
              <a:t>参考资料</a:t>
            </a:r>
          </a:p>
        </p:txBody>
      </p:sp>
      <p:sp>
        <p:nvSpPr>
          <p:cNvPr id="7171" name="Rectangle 3">
            <a:extLst>
              <a:ext uri="{FF2B5EF4-FFF2-40B4-BE49-F238E27FC236}">
                <a16:creationId xmlns:a16="http://schemas.microsoft.com/office/drawing/2014/main" id="{EA903FF1-7C60-4BC3-95C2-656C73CA7DFC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457200" y="1524000"/>
            <a:ext cx="8229600" cy="5059363"/>
          </a:xfrm>
        </p:spPr>
        <p:txBody>
          <a:bodyPr/>
          <a:lstStyle/>
          <a:p>
            <a:pPr eaLnBrk="1" hangingPunct="1">
              <a:defRPr/>
            </a:pPr>
            <a:r>
              <a:rPr lang="zh-CN" altLang="en-US" sz="2800" dirty="0">
                <a:solidFill>
                  <a:srgbClr val="00B050"/>
                </a:solidFill>
                <a:ea typeface="楷体_GB2312" pitchFamily="1" charset="-122"/>
              </a:rPr>
              <a:t>网络资源</a:t>
            </a:r>
            <a:endParaRPr lang="en-US" altLang="zh-CN" sz="2800" dirty="0">
              <a:solidFill>
                <a:srgbClr val="00B050"/>
              </a:solidFill>
              <a:ea typeface="楷体_GB2312" pitchFamily="1" charset="-122"/>
            </a:endParaRPr>
          </a:p>
          <a:p>
            <a:pPr lvl="1" eaLnBrk="1" hangingPunct="1">
              <a:defRPr/>
            </a:pPr>
            <a:r>
              <a:rPr lang="en-US" altLang="zh-CN" sz="2400" b="1" dirty="0">
                <a:solidFill>
                  <a:srgbClr val="0070C0"/>
                </a:solidFill>
              </a:rPr>
              <a:t>Java</a:t>
            </a:r>
            <a:r>
              <a:rPr lang="zh-CN" altLang="en-US" sz="2400" b="1" dirty="0">
                <a:solidFill>
                  <a:srgbClr val="0070C0"/>
                </a:solidFill>
              </a:rPr>
              <a:t>官网：</a:t>
            </a:r>
            <a:endParaRPr lang="en-US" altLang="zh-CN" sz="2400" b="1" dirty="0">
              <a:solidFill>
                <a:srgbClr val="0070C0"/>
              </a:solidFill>
            </a:endParaRP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b="1" dirty="0">
                <a:solidFill>
                  <a:srgbClr val="0070C0"/>
                </a:solidFill>
              </a:rPr>
              <a:t>    </a:t>
            </a:r>
            <a:r>
              <a:rPr lang="en-US" altLang="zh-CN" sz="2400" dirty="0"/>
              <a:t>https://</a:t>
            </a:r>
            <a:r>
              <a:rPr lang="en-US" altLang="zh-CN" sz="2400" dirty="0" err="1"/>
              <a:t>www.java.com</a:t>
            </a:r>
            <a:r>
              <a:rPr lang="en-US" altLang="zh-CN" sz="2400" dirty="0"/>
              <a:t>/</a:t>
            </a:r>
            <a:r>
              <a:rPr lang="en-US" altLang="zh-CN" sz="2400" dirty="0" err="1"/>
              <a:t>zh_CN</a:t>
            </a:r>
            <a:r>
              <a:rPr lang="en-US" altLang="zh-CN" sz="2400" dirty="0"/>
              <a:t>/ 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dirty="0"/>
              <a:t>    https://</a:t>
            </a:r>
            <a:r>
              <a:rPr lang="en-US" altLang="zh-CN" sz="2400" dirty="0" err="1"/>
              <a:t>developer.oracle.com</a:t>
            </a:r>
            <a:r>
              <a:rPr lang="en-US" altLang="zh-CN" sz="2400" dirty="0"/>
              <a:t>/java/</a:t>
            </a:r>
          </a:p>
          <a:p>
            <a:pPr lvl="1" eaLnBrk="1" hangingPunct="1">
              <a:defRPr/>
            </a:pPr>
            <a:r>
              <a:rPr lang="zh-CN" altLang="en-US" sz="2400" b="1" dirty="0">
                <a:solidFill>
                  <a:srgbClr val="FF33CC"/>
                </a:solidFill>
              </a:rPr>
              <a:t>官方文档：</a:t>
            </a:r>
            <a:endParaRPr lang="fi-FI" altLang="zh-CN" sz="2400" b="1" dirty="0">
              <a:solidFill>
                <a:srgbClr val="FF33CC"/>
              </a:solidFill>
            </a:endParaRPr>
          </a:p>
          <a:p>
            <a:pPr marL="457200" lvl="1" indent="0" eaLnBrk="1" hangingPunct="1">
              <a:buFontTx/>
              <a:buNone/>
              <a:defRPr/>
            </a:pPr>
            <a:r>
              <a:rPr lang="fi-FI" altLang="zh-CN" sz="2400" b="1" dirty="0">
                <a:solidFill>
                  <a:srgbClr val="FF33CC"/>
                </a:solidFill>
              </a:rPr>
              <a:t>    </a:t>
            </a:r>
            <a:r>
              <a:rPr lang="fi-FI" altLang="zh-CN" sz="2000" dirty="0" err="1"/>
              <a:t>https</a:t>
            </a:r>
            <a:r>
              <a:rPr lang="fi-FI" altLang="zh-CN" sz="2000" dirty="0"/>
              <a:t>://</a:t>
            </a:r>
            <a:r>
              <a:rPr lang="fi-FI" altLang="zh-CN" sz="2000" dirty="0" err="1"/>
              <a:t>docs.oracle.com</a:t>
            </a:r>
            <a:r>
              <a:rPr lang="fi-FI" altLang="zh-CN" sz="2000" dirty="0"/>
              <a:t>/</a:t>
            </a:r>
            <a:r>
              <a:rPr lang="fi-FI" altLang="zh-CN" sz="2000" dirty="0" err="1"/>
              <a:t>javase</a:t>
            </a:r>
            <a:r>
              <a:rPr lang="fi-FI" altLang="zh-CN" sz="2000" dirty="0"/>
              <a:t>/</a:t>
            </a:r>
            <a:r>
              <a:rPr lang="fi-FI" altLang="zh-CN" sz="2000" dirty="0" err="1"/>
              <a:t>tutorial</a:t>
            </a:r>
            <a:r>
              <a:rPr lang="fi-FI" altLang="zh-CN" sz="2000" dirty="0"/>
              <a:t>/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fi-FI" altLang="zh-CN" sz="2000" dirty="0"/>
              <a:t>     </a:t>
            </a:r>
            <a:r>
              <a:rPr lang="fi-FI" altLang="zh-CN" sz="2000" dirty="0" err="1"/>
              <a:t>https</a:t>
            </a:r>
            <a:r>
              <a:rPr lang="fi-FI" altLang="zh-CN" sz="2000" dirty="0"/>
              <a:t>://</a:t>
            </a:r>
            <a:r>
              <a:rPr lang="fi-FI" altLang="zh-CN" sz="2000" dirty="0" err="1"/>
              <a:t>docs.oracle.com</a:t>
            </a:r>
            <a:r>
              <a:rPr lang="fi-FI" altLang="zh-CN" sz="2000" dirty="0"/>
              <a:t>/en/</a:t>
            </a:r>
            <a:r>
              <a:rPr lang="fi-FI" altLang="zh-CN" sz="2000" dirty="0" err="1"/>
              <a:t>java</a:t>
            </a:r>
            <a:r>
              <a:rPr lang="fi-FI" altLang="zh-CN" sz="2000" dirty="0"/>
              <a:t>/</a:t>
            </a:r>
            <a:r>
              <a:rPr lang="fi-FI" altLang="zh-CN" sz="2000" dirty="0" err="1"/>
              <a:t>javase</a:t>
            </a:r>
            <a:r>
              <a:rPr lang="fi-FI" altLang="zh-CN" sz="2000" dirty="0"/>
              <a:t>/1</a:t>
            </a:r>
            <a:r>
              <a:rPr lang="en-US" altLang="zh-CN" sz="2000" dirty="0"/>
              <a:t>8</a:t>
            </a:r>
            <a:r>
              <a:rPr lang="fi-FI" altLang="zh-CN" sz="2000" dirty="0"/>
              <a:t>/</a:t>
            </a:r>
            <a:r>
              <a:rPr lang="fi-FI" altLang="zh-CN" sz="2000" dirty="0" err="1"/>
              <a:t>docs</a:t>
            </a:r>
            <a:r>
              <a:rPr lang="fi-FI" altLang="zh-CN" sz="2000" dirty="0"/>
              <a:t>/</a:t>
            </a:r>
            <a:r>
              <a:rPr lang="fi-FI" altLang="zh-CN" sz="2000" dirty="0" err="1"/>
              <a:t>api</a:t>
            </a:r>
            <a:r>
              <a:rPr lang="fi-FI" altLang="zh-CN" sz="2000" dirty="0"/>
              <a:t>/</a:t>
            </a:r>
            <a:r>
              <a:rPr lang="fi-FI" altLang="zh-CN" sz="2000" dirty="0" err="1"/>
              <a:t>index.html</a:t>
            </a:r>
            <a:endParaRPr lang="fi-FI" altLang="zh-CN" sz="2000" dirty="0"/>
          </a:p>
          <a:p>
            <a:pPr lvl="1" eaLnBrk="1" hangingPunct="1">
              <a:defRPr/>
            </a:pPr>
            <a:r>
              <a:rPr lang="zh-CN" altLang="en-US" sz="2400" b="1" dirty="0">
                <a:solidFill>
                  <a:srgbClr val="0070C0"/>
                </a:solidFill>
                <a:ea typeface="楷体_GB2312" pitchFamily="1" charset="-122"/>
              </a:rPr>
              <a:t>开发者论坛：</a:t>
            </a:r>
            <a:endParaRPr lang="en-US" altLang="zh-CN" sz="2400" b="1" dirty="0">
              <a:solidFill>
                <a:srgbClr val="0070C0"/>
              </a:solidFill>
              <a:ea typeface="楷体_GB2312" pitchFamily="1" charset="-122"/>
            </a:endParaRP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dirty="0">
                <a:ea typeface="楷体_GB2312" pitchFamily="1" charset="-122"/>
              </a:rPr>
              <a:t>    </a:t>
            </a:r>
            <a:r>
              <a:rPr lang="en-US" altLang="zh-CN" sz="2400" dirty="0" err="1">
                <a:ea typeface="楷体_GB2312" pitchFamily="1" charset="-122"/>
              </a:rPr>
              <a:t>cnblogs</a:t>
            </a:r>
            <a:endParaRPr lang="en-US" altLang="zh-CN" sz="2400" dirty="0">
              <a:ea typeface="楷体_GB2312" pitchFamily="1" charset="-122"/>
            </a:endParaRP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dirty="0">
                <a:ea typeface="楷体_GB2312" pitchFamily="1" charset="-122"/>
              </a:rPr>
              <a:t>    CSDN</a:t>
            </a:r>
          </a:p>
          <a:p>
            <a:pPr marL="457200" lvl="1" indent="0" eaLnBrk="1" hangingPunct="1">
              <a:buFontTx/>
              <a:buNone/>
              <a:defRPr/>
            </a:pPr>
            <a:r>
              <a:rPr lang="en-US" altLang="zh-CN" sz="2400" dirty="0">
                <a:ea typeface="楷体_GB2312" pitchFamily="1" charset="-122"/>
              </a:rPr>
              <a:t>    …</a:t>
            </a:r>
            <a:endParaRPr lang="zh-CN" altLang="en-US" sz="2400" dirty="0">
              <a:ea typeface="楷体_GB2312" pitchFamily="1" charset="-122"/>
            </a:endParaRPr>
          </a:p>
          <a:p>
            <a:pPr marL="17462" indent="0" eaLnBrk="1" hangingPunct="1">
              <a:buFont typeface="Wingdings" panose="05000000000000000000" pitchFamily="2" charset="2"/>
              <a:buNone/>
              <a:defRPr/>
            </a:pPr>
            <a:endParaRPr lang="en-US" altLang="zh-CN" sz="2600" dirty="0"/>
          </a:p>
          <a:p>
            <a:pPr lvl="1" eaLnBrk="1" hangingPunct="1">
              <a:buFont typeface="Wingdings" panose="05000000000000000000" pitchFamily="2" charset="2"/>
              <a:buNone/>
              <a:defRPr/>
            </a:pPr>
            <a:endParaRPr lang="en-US" altLang="zh-CN" sz="22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770" name="Rectangle 2">
            <a:extLst>
              <a:ext uri="{FF2B5EF4-FFF2-40B4-BE49-F238E27FC236}">
                <a16:creationId xmlns:a16="http://schemas.microsoft.com/office/drawing/2014/main" id="{250912E6-05E4-4708-B72D-2B215DE4B010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>
                <a:ea typeface="楷体_GB2312" pitchFamily="1" charset="-122"/>
              </a:rPr>
              <a:t>教学平台</a:t>
            </a:r>
            <a:endParaRPr lang="zh-CN" altLang="zh-CN">
              <a:ea typeface="楷体_GB2312" pitchFamily="1" charset="-122"/>
            </a:endParaRPr>
          </a:p>
        </p:txBody>
      </p:sp>
      <p:sp>
        <p:nvSpPr>
          <p:cNvPr id="33795" name="Rectangle 3">
            <a:extLst>
              <a:ext uri="{FF2B5EF4-FFF2-40B4-BE49-F238E27FC236}">
                <a16:creationId xmlns:a16="http://schemas.microsoft.com/office/drawing/2014/main" id="{130A3411-4AFF-4B80-BF9B-4EF9C0F34A26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0" y="1676400"/>
            <a:ext cx="7932738" cy="4144963"/>
          </a:xfrm>
        </p:spPr>
        <p:txBody>
          <a:bodyPr>
            <a:normAutofit lnSpcReduction="10000"/>
          </a:bodyPr>
          <a:lstStyle/>
          <a:p>
            <a:pPr>
              <a:defRPr/>
            </a:pPr>
            <a:r>
              <a:rPr lang="zh-CN" altLang="en-US" sz="2800" dirty="0">
                <a:solidFill>
                  <a:srgbClr val="0070C0"/>
                </a:solidFill>
              </a:rPr>
              <a:t>厦大教务</a:t>
            </a:r>
            <a:r>
              <a:rPr lang="zh-CN" altLang="en-US" sz="2800" dirty="0"/>
              <a:t>：</a:t>
            </a:r>
            <a:r>
              <a:rPr lang="zh-CN" altLang="en-US" sz="2400" dirty="0"/>
              <a:t>签到</a:t>
            </a:r>
            <a:endParaRPr lang="en-US" altLang="zh-CN" sz="2400" dirty="0"/>
          </a:p>
          <a:p>
            <a:pPr>
              <a:defRPr/>
            </a:pPr>
            <a:r>
              <a:rPr lang="en-US" altLang="zh-CN" sz="2800" dirty="0">
                <a:solidFill>
                  <a:srgbClr val="0070C0"/>
                </a:solidFill>
              </a:rPr>
              <a:t>QQ</a:t>
            </a:r>
            <a:r>
              <a:rPr lang="zh-CN" altLang="en-US" sz="2800" dirty="0">
                <a:solidFill>
                  <a:srgbClr val="0070C0"/>
                </a:solidFill>
              </a:rPr>
              <a:t>群</a:t>
            </a:r>
            <a:r>
              <a:rPr lang="zh-CN" altLang="en-US" sz="2800" dirty="0"/>
              <a:t>：</a:t>
            </a:r>
          </a:p>
          <a:p>
            <a:pPr marL="344487" lvl="1" indent="0">
              <a:buFont typeface="Wingdings" panose="05000000000000000000" pitchFamily="2" charset="2"/>
              <a:buNone/>
              <a:defRPr/>
            </a:pPr>
            <a:r>
              <a:rPr lang="zh-CN" altLang="en-US" sz="2400" dirty="0"/>
              <a:t>发布课程相关的通知、答疑、交流讨论</a:t>
            </a:r>
          </a:p>
          <a:p>
            <a:pPr>
              <a:defRPr/>
            </a:pPr>
            <a:r>
              <a:rPr lang="zh-CN" altLang="en-US" sz="2800" dirty="0">
                <a:solidFill>
                  <a:srgbClr val="0070C0"/>
                </a:solidFill>
              </a:rPr>
              <a:t>教学</a:t>
            </a:r>
            <a:r>
              <a:rPr lang="en-US" altLang="zh-CN" sz="2800" dirty="0">
                <a:solidFill>
                  <a:srgbClr val="0070C0"/>
                </a:solidFill>
              </a:rPr>
              <a:t>FTP</a:t>
            </a:r>
            <a:r>
              <a:rPr lang="zh-CN" altLang="en-US" sz="2800" dirty="0"/>
              <a:t>：</a:t>
            </a:r>
            <a:endParaRPr lang="en-US" altLang="zh-CN" sz="2800" dirty="0"/>
          </a:p>
          <a:p>
            <a:pPr lvl="1">
              <a:defRPr/>
            </a:pPr>
            <a:r>
              <a:rPr lang="zh-CN" altLang="en-US" sz="2400" dirty="0"/>
              <a:t>位置：</a:t>
            </a:r>
            <a:r>
              <a:rPr lang="zh-CN" altLang="en-US" sz="2000" dirty="0"/>
              <a:t>教学课件 </a:t>
            </a:r>
            <a:r>
              <a:rPr lang="en-US" altLang="zh-CN" sz="2000" dirty="0"/>
              <a:t>or </a:t>
            </a:r>
            <a:r>
              <a:rPr lang="zh-CN" altLang="en-US" sz="2000" dirty="0"/>
              <a:t>上传作业 </a:t>
            </a:r>
            <a:r>
              <a:rPr lang="en-US" altLang="zh-CN" sz="2000" dirty="0"/>
              <a:t>-&gt; </a:t>
            </a:r>
            <a:r>
              <a:rPr lang="zh-CN" altLang="en-US" sz="2000" dirty="0"/>
              <a:t>王美红 </a:t>
            </a:r>
            <a:r>
              <a:rPr lang="en-US" altLang="zh-CN" sz="2000" dirty="0"/>
              <a:t>-&gt;</a:t>
            </a:r>
            <a:r>
              <a:rPr lang="en-US" altLang="zh-CN" sz="2000" dirty="0">
                <a:solidFill>
                  <a:srgbClr val="FF0000"/>
                </a:solidFill>
              </a:rPr>
              <a:t>22-23</a:t>
            </a:r>
            <a:r>
              <a:rPr lang="zh-CN" altLang="en-US" sz="2000" dirty="0">
                <a:solidFill>
                  <a:srgbClr val="FF0000"/>
                </a:solidFill>
              </a:rPr>
              <a:t>学年第二学期</a:t>
            </a:r>
            <a:r>
              <a:rPr lang="en-US" altLang="zh-CN" sz="2000" dirty="0">
                <a:solidFill>
                  <a:srgbClr val="FF0000"/>
                </a:solidFill>
              </a:rPr>
              <a:t> Java</a:t>
            </a:r>
            <a:r>
              <a:rPr lang="zh-CN" altLang="en-US" sz="2000" dirty="0">
                <a:solidFill>
                  <a:srgbClr val="FF0000"/>
                </a:solidFill>
              </a:rPr>
              <a:t>程序设计</a:t>
            </a:r>
            <a:endParaRPr lang="en-US" altLang="zh-CN" sz="2000" dirty="0">
              <a:solidFill>
                <a:srgbClr val="FF0000"/>
              </a:solidFill>
            </a:endParaRPr>
          </a:p>
          <a:p>
            <a:pPr lvl="1">
              <a:defRPr/>
            </a:pPr>
            <a:r>
              <a:rPr lang="zh-CN" altLang="en-US" sz="2400" dirty="0"/>
              <a:t>内容：</a:t>
            </a:r>
            <a:r>
              <a:rPr lang="zh-CN" altLang="en-US" sz="2000" dirty="0"/>
              <a:t>课件和实验要求等</a:t>
            </a:r>
            <a:endParaRPr lang="en-US" altLang="zh-CN" sz="2000" dirty="0"/>
          </a:p>
          <a:p>
            <a:pPr lvl="1">
              <a:defRPr/>
            </a:pPr>
            <a:r>
              <a:rPr lang="zh-CN" altLang="en-US" sz="2400" dirty="0"/>
              <a:t>上传提交每次的实验</a:t>
            </a:r>
            <a:endParaRPr lang="en-US" altLang="zh-CN" sz="2400" dirty="0"/>
          </a:p>
          <a:p>
            <a:pPr lvl="2">
              <a:defRPr/>
            </a:pPr>
            <a:r>
              <a:rPr lang="zh-CN" altLang="en-US" sz="2000" dirty="0"/>
              <a:t>命名格式：学号后四位</a:t>
            </a:r>
            <a:r>
              <a:rPr lang="en-US" altLang="zh-CN" sz="2000" dirty="0"/>
              <a:t>+</a:t>
            </a:r>
            <a:r>
              <a:rPr lang="zh-CN" altLang="en-US" sz="2000" dirty="0"/>
              <a:t>姓名</a:t>
            </a:r>
            <a:r>
              <a:rPr lang="en-US" altLang="zh-CN" sz="2000" dirty="0"/>
              <a:t>+LAB</a:t>
            </a:r>
            <a:r>
              <a:rPr lang="zh-CN" altLang="en-US" sz="2000" dirty="0"/>
              <a:t>*</a:t>
            </a:r>
            <a:r>
              <a:rPr lang="en-US" altLang="zh-CN" sz="2000" dirty="0"/>
              <a:t>.zip</a:t>
            </a:r>
          </a:p>
          <a:p>
            <a:pPr lvl="2">
              <a:defRPr/>
            </a:pPr>
            <a:r>
              <a:rPr lang="zh-CN" altLang="en-US" dirty="0"/>
              <a:t>内容：实验报告</a:t>
            </a:r>
            <a:r>
              <a:rPr lang="en-US" altLang="zh-CN" dirty="0"/>
              <a:t>+</a:t>
            </a:r>
            <a:r>
              <a:rPr lang="zh-CN" altLang="en-US" dirty="0"/>
              <a:t>源码</a:t>
            </a:r>
            <a:endParaRPr lang="en-US" altLang="zh-CN" sz="2000" dirty="0"/>
          </a:p>
          <a:p>
            <a:pPr lvl="2">
              <a:defRPr/>
            </a:pPr>
            <a:r>
              <a:rPr lang="zh-CN" altLang="en-US" sz="2000" dirty="0"/>
              <a:t>截止时间：下次实验课前</a:t>
            </a:r>
            <a:endParaRPr lang="en-US" altLang="zh-CN" sz="2000" b="1" u="sng" dirty="0">
              <a:solidFill>
                <a:srgbClr val="0000FF"/>
              </a:solidFill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818" name="Rectangle 2">
            <a:extLst>
              <a:ext uri="{FF2B5EF4-FFF2-40B4-BE49-F238E27FC236}">
                <a16:creationId xmlns:a16="http://schemas.microsoft.com/office/drawing/2014/main" id="{A16524F8-DF4F-4ECE-8A29-222F2C29F67B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>
                <a:ea typeface="楷体_GB2312" pitchFamily="1" charset="-122"/>
              </a:rPr>
              <a:t>内容</a:t>
            </a:r>
            <a:endParaRPr lang="zh-CN" altLang="zh-CN">
              <a:ea typeface="楷体_GB2312" pitchFamily="1" charset="-122"/>
            </a:endParaRPr>
          </a:p>
        </p:txBody>
      </p:sp>
      <p:sp>
        <p:nvSpPr>
          <p:cNvPr id="34819" name="Rectangle 3">
            <a:extLst>
              <a:ext uri="{FF2B5EF4-FFF2-40B4-BE49-F238E27FC236}">
                <a16:creationId xmlns:a16="http://schemas.microsoft.com/office/drawing/2014/main" id="{58121824-210D-47FD-B2DF-2EA81460CFEB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0" y="1981200"/>
            <a:ext cx="5499100" cy="3035300"/>
          </a:xfrm>
        </p:spPr>
        <p:txBody>
          <a:bodyPr/>
          <a:lstStyle/>
          <a:p>
            <a:pPr eaLnBrk="1" hangingPunct="1"/>
            <a:r>
              <a:rPr lang="en-US" altLang="zh-CN">
                <a:ea typeface="楷体_GB2312" pitchFamily="1" charset="-122"/>
              </a:rPr>
              <a:t>Java</a:t>
            </a:r>
            <a:r>
              <a:rPr lang="zh-CN" altLang="en-US">
                <a:ea typeface="楷体_GB2312" pitchFamily="1" charset="-122"/>
              </a:rPr>
              <a:t>简介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ea typeface="楷体_GB2312" pitchFamily="1" charset="-122"/>
              </a:rPr>
              <a:t>教学内容与目标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ea typeface="楷体_GB2312" pitchFamily="1" charset="-122"/>
              </a:rPr>
              <a:t>教材、</a:t>
            </a:r>
            <a:r>
              <a:rPr lang="zh-CN" altLang="zh-CN">
                <a:ea typeface="楷体_GB2312" pitchFamily="1" charset="-122"/>
              </a:rPr>
              <a:t>参考书</a:t>
            </a:r>
            <a:r>
              <a:rPr lang="zh-CN" altLang="en-US">
                <a:ea typeface="楷体_GB2312" pitchFamily="1" charset="-122"/>
              </a:rPr>
              <a:t>、教学平台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solidFill>
                  <a:srgbClr val="0070C0"/>
                </a:solidFill>
                <a:ea typeface="楷体_GB2312" pitchFamily="1" charset="-122"/>
              </a:rPr>
              <a:t>教学方式</a:t>
            </a:r>
            <a:endParaRPr lang="zh-CN" altLang="zh-CN">
              <a:solidFill>
                <a:srgbClr val="0070C0"/>
              </a:solidFill>
              <a:ea typeface="楷体_GB2312" pitchFamily="1" charset="-122"/>
            </a:endParaRPr>
          </a:p>
          <a:p>
            <a:pPr eaLnBrk="1" hangingPunct="1"/>
            <a:r>
              <a:rPr lang="zh-CN" altLang="zh-CN">
                <a:ea typeface="楷体_GB2312" pitchFamily="1" charset="-122"/>
              </a:rPr>
              <a:t>成绩</a:t>
            </a:r>
            <a:r>
              <a:rPr lang="zh-CN" altLang="en-US">
                <a:ea typeface="楷体_GB2312" pitchFamily="1" charset="-122"/>
              </a:rPr>
              <a:t>比例</a:t>
            </a:r>
            <a:endParaRPr lang="zh-CN" altLang="zh-CN"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5843" name="Picture 3" descr="问号">
            <a:extLst>
              <a:ext uri="{FF2B5EF4-FFF2-40B4-BE49-F238E27FC236}">
                <a16:creationId xmlns:a16="http://schemas.microsoft.com/office/drawing/2014/main" id="{D9DC18DB-C04D-469B-9182-7C57C549CB61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0825" y="333375"/>
            <a:ext cx="2808288" cy="226853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35842" name="Rectangle 2">
            <a:extLst>
              <a:ext uri="{FF2B5EF4-FFF2-40B4-BE49-F238E27FC236}">
                <a16:creationId xmlns:a16="http://schemas.microsoft.com/office/drawing/2014/main" id="{D031BDFD-E812-43D8-B43F-BBFDD2D4EF37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/>
            <a:r>
              <a:rPr lang="en-US" altLang="zh-CN" sz="400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        </a:t>
            </a:r>
            <a:r>
              <a:rPr lang="zh-CN" altLang="en-US" sz="4000">
                <a:solidFill>
                  <a:srgbClr val="FF000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如何学习</a:t>
            </a:r>
            <a:endParaRPr lang="en-US" altLang="zh-CN" sz="4000">
              <a:solidFill>
                <a:srgbClr val="FF0000"/>
              </a:solidFill>
              <a:latin typeface="华文行楷" panose="02010800040101010101" pitchFamily="2" charset="-122"/>
              <a:ea typeface="华文行楷" panose="02010800040101010101" pitchFamily="2" charset="-122"/>
            </a:endParaRPr>
          </a:p>
        </p:txBody>
      </p:sp>
      <p:sp>
        <p:nvSpPr>
          <p:cNvPr id="35844" name="Rectangle 4">
            <a:extLst>
              <a:ext uri="{FF2B5EF4-FFF2-40B4-BE49-F238E27FC236}">
                <a16:creationId xmlns:a16="http://schemas.microsoft.com/office/drawing/2014/main" id="{DF06B27E-C7D8-40FA-9168-C7698E7CEED5}"/>
              </a:ext>
            </a:extLst>
          </p:cNvPr>
          <p:cNvSpPr>
            <a:spLocks noChangeArrowheads="1"/>
          </p:cNvSpPr>
          <p:nvPr/>
        </p:nvSpPr>
        <p:spPr bwMode="auto">
          <a:xfrm>
            <a:off x="3203575" y="2141885"/>
            <a:ext cx="5472113" cy="1077218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Char char="•"/>
              <a:defRPr sz="3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Char char="–"/>
              <a:defRPr sz="28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Char char="•"/>
              <a:defRPr sz="24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Char char="–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</a:defRPr>
            </a:lvl9pPr>
          </a:lstStyle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动脑，</a:t>
            </a:r>
            <a:r>
              <a:rPr kumimoji="1" lang="zh-CN" altLang="en-US" b="1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动手</a:t>
            </a:r>
            <a:r>
              <a:rPr kumimoji="1" lang="zh-CN" altLang="en-US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，动嘴</a:t>
            </a:r>
            <a:endParaRPr kumimoji="1" lang="en-US" altLang="zh-CN" b="1" dirty="0">
              <a:latin typeface="华文行楷" panose="02010800040101010101" pitchFamily="2" charset="-122"/>
              <a:ea typeface="华文行楷" panose="02010800040101010101" pitchFamily="2" charset="-122"/>
            </a:endParaRPr>
          </a:p>
          <a:p>
            <a:pPr eaLnBrk="1" hangingPunct="1">
              <a:spcBef>
                <a:spcPct val="0"/>
              </a:spcBef>
              <a:buFontTx/>
              <a:buNone/>
            </a:pPr>
            <a:r>
              <a:rPr kumimoji="1" lang="zh-CN" altLang="en-US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看帮助文档</a:t>
            </a:r>
            <a:r>
              <a:rPr kumimoji="1" lang="zh-CN" altLang="en-US" b="1" dirty="0">
                <a:solidFill>
                  <a:srgbClr val="7030A0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，深入底层逻辑</a:t>
            </a:r>
          </a:p>
        </p:txBody>
      </p:sp>
      <p:pic>
        <p:nvPicPr>
          <p:cNvPr id="35845" name="Picture 5" descr="gif001">
            <a:extLst>
              <a:ext uri="{FF2B5EF4-FFF2-40B4-BE49-F238E27FC236}">
                <a16:creationId xmlns:a16="http://schemas.microsoft.com/office/drawing/2014/main" id="{DC21C2F6-3D37-406D-AAD8-109764BEC267}"/>
              </a:ext>
            </a:extLst>
          </p:cNvPr>
          <p:cNvPicPr>
            <a:picLocks noChangeAspect="1" noChangeArrowheads="1" noCrop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03575" y="3716338"/>
            <a:ext cx="4537075" cy="1800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890" name="Rectangle 2">
            <a:extLst>
              <a:ext uri="{FF2B5EF4-FFF2-40B4-BE49-F238E27FC236}">
                <a16:creationId xmlns:a16="http://schemas.microsoft.com/office/drawing/2014/main" id="{DCD12EE4-2565-4C36-95F7-E65D5985878E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>
                <a:ea typeface="楷体_GB2312" pitchFamily="1" charset="-122"/>
              </a:rPr>
              <a:t>内容</a:t>
            </a:r>
            <a:endParaRPr lang="zh-CN" altLang="zh-CN">
              <a:ea typeface="楷体_GB2312" pitchFamily="1" charset="-122"/>
            </a:endParaRPr>
          </a:p>
        </p:txBody>
      </p:sp>
      <p:sp>
        <p:nvSpPr>
          <p:cNvPr id="37891" name="Rectangle 3">
            <a:extLst>
              <a:ext uri="{FF2B5EF4-FFF2-40B4-BE49-F238E27FC236}">
                <a16:creationId xmlns:a16="http://schemas.microsoft.com/office/drawing/2014/main" id="{240F9B08-BB69-4401-A292-9DA9C00076F2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0" y="1981200"/>
            <a:ext cx="5499100" cy="3035300"/>
          </a:xfrm>
        </p:spPr>
        <p:txBody>
          <a:bodyPr/>
          <a:lstStyle/>
          <a:p>
            <a:pPr eaLnBrk="1" hangingPunct="1"/>
            <a:r>
              <a:rPr lang="en-US" altLang="zh-CN">
                <a:ea typeface="楷体_GB2312" pitchFamily="1" charset="-122"/>
              </a:rPr>
              <a:t>Java</a:t>
            </a:r>
            <a:r>
              <a:rPr lang="zh-CN" altLang="en-US">
                <a:ea typeface="楷体_GB2312" pitchFamily="1" charset="-122"/>
              </a:rPr>
              <a:t>简介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ea typeface="楷体_GB2312" pitchFamily="1" charset="-122"/>
              </a:rPr>
              <a:t>教学内容与目标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ea typeface="楷体_GB2312" pitchFamily="1" charset="-122"/>
              </a:rPr>
              <a:t>教材、</a:t>
            </a:r>
            <a:r>
              <a:rPr lang="zh-CN" altLang="zh-CN">
                <a:ea typeface="楷体_GB2312" pitchFamily="1" charset="-122"/>
              </a:rPr>
              <a:t>参考书</a:t>
            </a:r>
            <a:r>
              <a:rPr lang="zh-CN" altLang="en-US">
                <a:ea typeface="楷体_GB2312" pitchFamily="1" charset="-122"/>
              </a:rPr>
              <a:t>、教学平台</a:t>
            </a:r>
            <a:endParaRPr lang="en-US" altLang="zh-CN">
              <a:ea typeface="楷体_GB2312" pitchFamily="1" charset="-122"/>
            </a:endParaRPr>
          </a:p>
          <a:p>
            <a:pPr eaLnBrk="1" hangingPunct="1"/>
            <a:r>
              <a:rPr lang="zh-CN" altLang="en-US">
                <a:ea typeface="楷体_GB2312" pitchFamily="1" charset="-122"/>
              </a:rPr>
              <a:t>教学方式</a:t>
            </a:r>
            <a:endParaRPr lang="zh-CN" altLang="zh-CN">
              <a:ea typeface="楷体_GB2312" pitchFamily="1" charset="-122"/>
            </a:endParaRPr>
          </a:p>
          <a:p>
            <a:pPr eaLnBrk="1" hangingPunct="1"/>
            <a:r>
              <a:rPr lang="zh-CN" altLang="zh-CN">
                <a:solidFill>
                  <a:srgbClr val="0070C0"/>
                </a:solidFill>
                <a:ea typeface="楷体_GB2312" pitchFamily="1" charset="-122"/>
              </a:rPr>
              <a:t>成绩</a:t>
            </a:r>
            <a:r>
              <a:rPr lang="zh-CN" altLang="en-US">
                <a:solidFill>
                  <a:srgbClr val="0070C0"/>
                </a:solidFill>
                <a:ea typeface="楷体_GB2312" pitchFamily="1" charset="-122"/>
              </a:rPr>
              <a:t>比例</a:t>
            </a:r>
            <a:endParaRPr lang="zh-CN" altLang="zh-CN">
              <a:solidFill>
                <a:srgbClr val="0070C0"/>
              </a:solidFill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2">
            <a:extLst>
              <a:ext uri="{FF2B5EF4-FFF2-40B4-BE49-F238E27FC236}">
                <a16:creationId xmlns:a16="http://schemas.microsoft.com/office/drawing/2014/main" id="{077014DE-A1FC-403A-8DEB-11B4CB1E6768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27088" y="260350"/>
            <a:ext cx="7772400" cy="1143000"/>
          </a:xfrm>
          <a:noFill/>
        </p:spPr>
        <p:txBody>
          <a:bodyPr anchor="ctr"/>
          <a:lstStyle/>
          <a:p>
            <a:pPr eaLnBrk="1" hangingPunct="1"/>
            <a:r>
              <a:rPr lang="zh-CN" altLang="en-US" sz="4000" dirty="0">
                <a:solidFill>
                  <a:srgbClr val="FF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联系方式</a:t>
            </a:r>
          </a:p>
        </p:txBody>
      </p:sp>
      <p:sp>
        <p:nvSpPr>
          <p:cNvPr id="8195" name="Rectangle 3">
            <a:extLst>
              <a:ext uri="{FF2B5EF4-FFF2-40B4-BE49-F238E27FC236}">
                <a16:creationId xmlns:a16="http://schemas.microsoft.com/office/drawing/2014/main" id="{DB36464A-D93B-48BB-A00F-7851D2E2516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317501" y="1403350"/>
            <a:ext cx="8281987" cy="5040313"/>
          </a:xfrm>
        </p:spPr>
        <p:txBody>
          <a:bodyPr>
            <a:normAutofit/>
          </a:bodyPr>
          <a:lstStyle/>
          <a:p>
            <a:pPr marL="571500" indent="-571500" algn="l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主讲：王美红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email: </a:t>
            </a:r>
            <a:r>
              <a:rPr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wangmh@xmu.edu.cn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phone: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 </a:t>
            </a: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13799286518</a:t>
            </a:r>
          </a:p>
          <a:p>
            <a:pPr marL="571500" indent="-571500" algn="l" eaLnBrk="1" hangingPunct="1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Songti SC" panose="02010600040101010101" pitchFamily="2" charset="-122"/>
                <a:ea typeface="Songti SC" panose="02010600040101010101" pitchFamily="2" charset="-122"/>
              </a:rPr>
              <a:t>教学助理：</a:t>
            </a:r>
            <a:r>
              <a:rPr lang="zh-CN" altLang="en-US" dirty="0">
                <a:latin typeface="Songti SC" panose="02010600040101010101" pitchFamily="2" charset="-122"/>
                <a:ea typeface="Songti SC" panose="02010600040101010101" pitchFamily="2" charset="-122"/>
              </a:rPr>
              <a:t>曾鑫锋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 err="1">
                <a:latin typeface="Songti SC" panose="02010600040101010101" pitchFamily="2" charset="-122"/>
                <a:ea typeface="Songti SC" panose="02010600040101010101" pitchFamily="2" charset="-122"/>
              </a:rPr>
              <a:t>email:zengxinfeng@stu.xmu.edu.cn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phone</a:t>
            </a:r>
            <a:r>
              <a:rPr lang="en-US" altLang="zh-CN">
                <a:latin typeface="Songti SC" panose="02010600040101010101" pitchFamily="2" charset="-122"/>
                <a:ea typeface="Songti SC" panose="02010600040101010101" pitchFamily="2" charset="-122"/>
              </a:rPr>
              <a:t>:18702557033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571500" indent="-5715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zh-CN" altLang="en-US" sz="2000" dirty="0">
                <a:latin typeface="Songti SC" panose="02010600040101010101" pitchFamily="2" charset="-122"/>
                <a:ea typeface="Songti SC" panose="02010600040101010101" pitchFamily="2" charset="-122"/>
              </a:rPr>
              <a:t>教学助理：王晓燕</a:t>
            </a: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email:1401279303@qq.com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US" altLang="zh-CN" dirty="0">
                <a:latin typeface="Songti SC" panose="02010600040101010101" pitchFamily="2" charset="-122"/>
                <a:ea typeface="Songti SC" panose="02010600040101010101" pitchFamily="2" charset="-122"/>
              </a:rPr>
              <a:t>phone:18760393952</a:t>
            </a:r>
          </a:p>
          <a:p>
            <a:pPr marL="914400" lvl="1" indent="-457200" algn="l">
              <a:lnSpc>
                <a:spcPct val="150000"/>
              </a:lnSpc>
              <a:buFont typeface="Arial" panose="020B0604020202020204" pitchFamily="34" charset="0"/>
              <a:buChar char="•"/>
            </a:pPr>
            <a:endParaRPr lang="en-US" altLang="zh-CN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algn="l" eaLnBrk="1" hangingPunct="1">
              <a:lnSpc>
                <a:spcPct val="150000"/>
              </a:lnSpc>
            </a:pPr>
            <a:endParaRPr lang="en-US" altLang="zh-CN" sz="2000" dirty="0">
              <a:latin typeface="Songti SC" panose="02010600040101010101" pitchFamily="2" charset="-122"/>
              <a:ea typeface="Songti SC" panose="02010600040101010101" pitchFamily="2" charset="-122"/>
            </a:endParaRPr>
          </a:p>
          <a:p>
            <a:pPr algn="l" eaLnBrk="1" hangingPunct="1">
              <a:lnSpc>
                <a:spcPct val="150000"/>
              </a:lnSpc>
              <a:spcBef>
                <a:spcPct val="30000"/>
              </a:spcBef>
              <a:buClr>
                <a:srgbClr val="FFFF99"/>
              </a:buClr>
              <a:buFont typeface="Wingdings" panose="05000000000000000000" pitchFamily="2" charset="2"/>
              <a:buNone/>
            </a:pPr>
            <a:endParaRPr lang="en-US" altLang="zh-CN" sz="2000" dirty="0">
              <a:latin typeface="Songti SC" panose="02010600040101010101" pitchFamily="2" charset="-122"/>
              <a:ea typeface="Songti SC" panose="02010600040101010101" pitchFamily="2" charset="-122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914" name="Rectangle 2">
            <a:extLst>
              <a:ext uri="{FF2B5EF4-FFF2-40B4-BE49-F238E27FC236}">
                <a16:creationId xmlns:a16="http://schemas.microsoft.com/office/drawing/2014/main" id="{0D53E66E-1BF0-4AD5-BC42-76E51B8102DB}"/>
              </a:ext>
            </a:extLst>
          </p:cNvPr>
          <p:cNvSpPr>
            <a:spLocks noGrp="1" noChangeArrowheads="1"/>
          </p:cNvSpPr>
          <p:nvPr>
            <p:ph type="ctrTitle"/>
          </p:nvPr>
        </p:nvSpPr>
        <p:spPr>
          <a:xfrm>
            <a:off x="827088" y="476250"/>
            <a:ext cx="7772400" cy="1143000"/>
          </a:xfrm>
          <a:noFill/>
        </p:spPr>
        <p:txBody>
          <a:bodyPr anchor="ctr"/>
          <a:lstStyle/>
          <a:p>
            <a:pPr eaLnBrk="1" hangingPunct="1"/>
            <a:r>
              <a:rPr lang="zh-CN" altLang="en-US" sz="4000" dirty="0">
                <a:solidFill>
                  <a:srgbClr val="FF0066"/>
                </a:solidFill>
                <a:latin typeface="华文行楷" panose="02010800040101010101" pitchFamily="2" charset="-122"/>
                <a:ea typeface="华文行楷" panose="02010800040101010101" pitchFamily="2" charset="-122"/>
              </a:rPr>
              <a:t>考核方式（拟）</a:t>
            </a:r>
          </a:p>
        </p:txBody>
      </p:sp>
      <p:sp>
        <p:nvSpPr>
          <p:cNvPr id="38915" name="Rectangle 3">
            <a:extLst>
              <a:ext uri="{FF2B5EF4-FFF2-40B4-BE49-F238E27FC236}">
                <a16:creationId xmlns:a16="http://schemas.microsoft.com/office/drawing/2014/main" id="{63C84E09-210B-4F18-BED6-F57E9DA29A66}"/>
              </a:ext>
            </a:extLst>
          </p:cNvPr>
          <p:cNvSpPr>
            <a:spLocks noGrp="1" noChangeArrowheads="1"/>
          </p:cNvSpPr>
          <p:nvPr>
            <p:ph type="subTitle" idx="1"/>
          </p:nvPr>
        </p:nvSpPr>
        <p:spPr>
          <a:xfrm>
            <a:off x="827088" y="1988840"/>
            <a:ext cx="7993062" cy="3649662"/>
          </a:xfrm>
        </p:spPr>
        <p:txBody>
          <a:bodyPr/>
          <a:lstStyle/>
          <a:p>
            <a:pPr algn="l" eaLnBrk="1" hangingPunct="1"/>
            <a:r>
              <a:rPr lang="zh-CN" altLang="en-US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平时</a:t>
            </a:r>
            <a:r>
              <a:rPr lang="en-US" altLang="zh-CN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(</a:t>
            </a:r>
            <a:r>
              <a:rPr lang="zh-CN" altLang="en-US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考勤、实验、大作业</a:t>
            </a:r>
            <a:r>
              <a:rPr lang="en-US" altLang="zh-CN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)</a:t>
            </a:r>
            <a:r>
              <a:rPr lang="zh-CN" altLang="en-US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：</a:t>
            </a:r>
            <a:r>
              <a:rPr lang="en-US" altLang="zh-CN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30%</a:t>
            </a:r>
          </a:p>
          <a:p>
            <a:pPr algn="l" eaLnBrk="1" hangingPunct="1"/>
            <a:r>
              <a:rPr lang="zh-CN" altLang="en-US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二次上机考试：</a:t>
            </a:r>
            <a:r>
              <a:rPr lang="en-US" altLang="zh-CN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40%</a:t>
            </a:r>
          </a:p>
          <a:p>
            <a:pPr algn="l" eaLnBrk="1" hangingPunct="1"/>
            <a:r>
              <a:rPr lang="zh-CN" altLang="en-US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期末笔试：</a:t>
            </a:r>
            <a:r>
              <a:rPr lang="en-US" altLang="zh-CN" sz="2800" b="1" dirty="0">
                <a:latin typeface="华文行楷" panose="02010800040101010101" pitchFamily="2" charset="-122"/>
                <a:ea typeface="华文行楷" panose="02010800040101010101" pitchFamily="2" charset="-122"/>
              </a:rPr>
              <a:t>30%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18" name="Rectangle 2">
            <a:extLst>
              <a:ext uri="{FF2B5EF4-FFF2-40B4-BE49-F238E27FC236}">
                <a16:creationId xmlns:a16="http://schemas.microsoft.com/office/drawing/2014/main" id="{9D6F152A-D17D-4E24-9112-0207455A1DF4}"/>
              </a:ext>
            </a:extLst>
          </p:cNvPr>
          <p:cNvSpPr>
            <a:spLocks noGrp="1" noChangeArrowheads="1"/>
          </p:cNvSpPr>
          <p:nvPr>
            <p:ph type="title" idx="4294967295"/>
          </p:nvPr>
        </p:nvSpPr>
        <p:spPr>
          <a:xfrm>
            <a:off x="0" y="274638"/>
            <a:ext cx="8229600" cy="1143000"/>
          </a:xfrm>
        </p:spPr>
        <p:txBody>
          <a:bodyPr/>
          <a:lstStyle/>
          <a:p>
            <a:pPr eaLnBrk="1" hangingPunct="1"/>
            <a:r>
              <a:rPr lang="zh-CN" altLang="en-US" dirty="0">
                <a:ea typeface="楷体_GB2312" pitchFamily="1" charset="-122"/>
              </a:rPr>
              <a:t>内容</a:t>
            </a:r>
            <a:endParaRPr lang="zh-CN" altLang="zh-CN" dirty="0">
              <a:ea typeface="楷体_GB2312" pitchFamily="1" charset="-122"/>
            </a:endParaRPr>
          </a:p>
        </p:txBody>
      </p:sp>
      <p:sp>
        <p:nvSpPr>
          <p:cNvPr id="9219" name="Rectangle 3">
            <a:extLst>
              <a:ext uri="{FF2B5EF4-FFF2-40B4-BE49-F238E27FC236}">
                <a16:creationId xmlns:a16="http://schemas.microsoft.com/office/drawing/2014/main" id="{83AFABF5-A65A-477F-9805-33769343A42F}"/>
              </a:ext>
            </a:extLst>
          </p:cNvPr>
          <p:cNvSpPr>
            <a:spLocks noGrp="1" noChangeArrowheads="1"/>
          </p:cNvSpPr>
          <p:nvPr>
            <p:ph type="body" idx="4294967295"/>
          </p:nvPr>
        </p:nvSpPr>
        <p:spPr>
          <a:xfrm>
            <a:off x="323528" y="1988840"/>
            <a:ext cx="5499100" cy="3035300"/>
          </a:xfrm>
        </p:spPr>
        <p:txBody>
          <a:bodyPr/>
          <a:lstStyle/>
          <a:p>
            <a:pPr eaLnBrk="1" hangingPunct="1"/>
            <a:r>
              <a:rPr lang="en-US" altLang="zh-CN" dirty="0">
                <a:solidFill>
                  <a:srgbClr val="0070C0"/>
                </a:solidFill>
                <a:ea typeface="楷体_GB2312" pitchFamily="1" charset="-122"/>
              </a:rPr>
              <a:t>Java</a:t>
            </a:r>
            <a:r>
              <a:rPr lang="zh-CN" altLang="en-US" dirty="0">
                <a:solidFill>
                  <a:srgbClr val="0070C0"/>
                </a:solidFill>
                <a:ea typeface="楷体_GB2312" pitchFamily="1" charset="-122"/>
              </a:rPr>
              <a:t>简介</a:t>
            </a:r>
            <a:endParaRPr lang="en-US" altLang="zh-CN" dirty="0">
              <a:solidFill>
                <a:srgbClr val="0070C0"/>
              </a:solidFill>
              <a:ea typeface="楷体_GB2312" pitchFamily="1" charset="-122"/>
            </a:endParaRPr>
          </a:p>
          <a:p>
            <a:pPr eaLnBrk="1" hangingPunct="1"/>
            <a:r>
              <a:rPr lang="zh-CN" altLang="en-US" dirty="0">
                <a:ea typeface="楷体_GB2312" pitchFamily="1" charset="-122"/>
              </a:rPr>
              <a:t>教学内容与目标</a:t>
            </a:r>
            <a:endParaRPr lang="en-US" altLang="zh-CN" dirty="0">
              <a:ea typeface="楷体_GB2312" pitchFamily="1" charset="-122"/>
            </a:endParaRPr>
          </a:p>
          <a:p>
            <a:pPr eaLnBrk="1" hangingPunct="1"/>
            <a:r>
              <a:rPr lang="zh-CN" altLang="en-US" dirty="0">
                <a:ea typeface="楷体_GB2312" pitchFamily="1" charset="-122"/>
              </a:rPr>
              <a:t>教材、</a:t>
            </a:r>
            <a:r>
              <a:rPr lang="zh-CN" altLang="zh-CN" dirty="0">
                <a:ea typeface="楷体_GB2312" pitchFamily="1" charset="-122"/>
              </a:rPr>
              <a:t>参考书</a:t>
            </a:r>
            <a:r>
              <a:rPr lang="zh-CN" altLang="en-US" dirty="0">
                <a:ea typeface="楷体_GB2312" pitchFamily="1" charset="-122"/>
              </a:rPr>
              <a:t>、教学平台</a:t>
            </a:r>
            <a:endParaRPr lang="en-US" altLang="zh-CN" dirty="0">
              <a:ea typeface="楷体_GB2312" pitchFamily="1" charset="-122"/>
            </a:endParaRPr>
          </a:p>
          <a:p>
            <a:pPr eaLnBrk="1" hangingPunct="1"/>
            <a:r>
              <a:rPr lang="zh-CN" altLang="en-US" dirty="0">
                <a:ea typeface="楷体_GB2312" pitchFamily="1" charset="-122"/>
              </a:rPr>
              <a:t>教学方式</a:t>
            </a:r>
            <a:endParaRPr lang="zh-CN" altLang="zh-CN" dirty="0">
              <a:ea typeface="楷体_GB2312" pitchFamily="1" charset="-122"/>
            </a:endParaRPr>
          </a:p>
          <a:p>
            <a:pPr eaLnBrk="1" hangingPunct="1"/>
            <a:r>
              <a:rPr lang="zh-CN" altLang="zh-CN" dirty="0">
                <a:ea typeface="楷体_GB2312" pitchFamily="1" charset="-122"/>
              </a:rPr>
              <a:t>成绩</a:t>
            </a:r>
            <a:r>
              <a:rPr lang="zh-CN" altLang="en-US" dirty="0">
                <a:ea typeface="楷体_GB2312" pitchFamily="1" charset="-122"/>
              </a:rPr>
              <a:t>比例</a:t>
            </a:r>
            <a:endParaRPr lang="zh-CN" altLang="zh-CN" dirty="0">
              <a:ea typeface="楷体_GB2312" pitchFamily="1" charset="-122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5EA2EF3-08F8-C443-83B0-4B3B2140FE23}"/>
              </a:ext>
            </a:extLst>
          </p:cNvPr>
          <p:cNvSpPr/>
          <p:nvPr/>
        </p:nvSpPr>
        <p:spPr>
          <a:xfrm>
            <a:off x="0" y="6482985"/>
            <a:ext cx="3685689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CN" altLang="en-US" dirty="0"/>
              <a:t>https://www.tiobe.com/tiobe-index/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C2F60245-5EBF-114D-B64B-FD12EA33F3F7}"/>
              </a:ext>
            </a:extLst>
          </p:cNvPr>
          <p:cNvSpPr/>
          <p:nvPr/>
        </p:nvSpPr>
        <p:spPr>
          <a:xfrm>
            <a:off x="2699792" y="98038"/>
            <a:ext cx="3666388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kumimoji="1" lang="en" altLang="zh-CN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TIOBE </a:t>
            </a:r>
            <a:r>
              <a:rPr kumimoji="1" lang="en-US" altLang="zh-CN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2023</a:t>
            </a:r>
            <a:r>
              <a:rPr kumimoji="1"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年</a:t>
            </a:r>
            <a:r>
              <a:rPr kumimoji="1" lang="en-US" altLang="zh-CN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1</a:t>
            </a:r>
            <a:r>
              <a:rPr kumimoji="1" lang="zh-CN" altLang="en-US" sz="2800" dirty="0">
                <a:solidFill>
                  <a:srgbClr val="FF0000"/>
                </a:solidFill>
                <a:latin typeface="Times New Roman" panose="02020603050405020304" pitchFamily="18" charset="0"/>
              </a:rPr>
              <a:t>月排名</a:t>
            </a:r>
            <a:endParaRPr lang="zh-CN" altLang="en-US" sz="2800" dirty="0">
              <a:solidFill>
                <a:srgbClr val="FF0000"/>
              </a:solidFill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76347ECF-2054-1C45-A08F-9FC9089081A9}"/>
              </a:ext>
            </a:extLst>
          </p:cNvPr>
          <p:cNvSpPr/>
          <p:nvPr/>
        </p:nvSpPr>
        <p:spPr>
          <a:xfrm>
            <a:off x="524148" y="774743"/>
            <a:ext cx="7668344" cy="92333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2023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年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1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月初，</a:t>
            </a:r>
            <a:r>
              <a:rPr lang="en" altLang="zh-CN" dirty="0" err="1">
                <a:solidFill>
                  <a:srgbClr val="121212"/>
                </a:solidFill>
                <a:latin typeface="-apple-system"/>
              </a:rPr>
              <a:t>Tiobe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公布了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2023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年的首期编程语言排行榜。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2022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年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C++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以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4.62%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的市场增长份额成为年度编程语言，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C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语言、</a:t>
            </a:r>
            <a:r>
              <a:rPr lang="en" altLang="zh-CN" dirty="0">
                <a:solidFill>
                  <a:srgbClr val="121212"/>
                </a:solidFill>
                <a:latin typeface="-apple-system"/>
              </a:rPr>
              <a:t>Python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分别以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3.82%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、</a:t>
            </a:r>
            <a:r>
              <a:rPr lang="en-US" altLang="zh-CN" dirty="0">
                <a:solidFill>
                  <a:srgbClr val="121212"/>
                </a:solidFill>
                <a:latin typeface="-apple-system"/>
              </a:rPr>
              <a:t>2.78%</a:t>
            </a:r>
            <a:r>
              <a:rPr lang="zh-CN" altLang="en-US" dirty="0">
                <a:solidFill>
                  <a:srgbClr val="121212"/>
                </a:solidFill>
                <a:latin typeface="-apple-system"/>
              </a:rPr>
              <a:t>的市场增长份额位居第二和第三。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316EE7D6-8AA5-364A-A7DD-6B2AD4FD95F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1675178"/>
            <a:ext cx="5842000" cy="490220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7AE875E1-2708-6648-B845-FE887474C1D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48247" y="3789040"/>
            <a:ext cx="8261183" cy="2693945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FACC7900-503A-4821-9DEA-4A79B5488CE1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pPr eaLnBrk="1" hangingPunct="1">
              <a:defRPr/>
            </a:pPr>
            <a:r>
              <a:rPr lang="en-US" altLang="zh-CN" sz="4000" dirty="0">
                <a:solidFill>
                  <a:srgbClr val="FF0000"/>
                </a:solidFill>
                <a:latin typeface="+mn-lt"/>
                <a:ea typeface="华文行楷" panose="02010800040101010101" pitchFamily="2" charset="-122"/>
              </a:rPr>
              <a:t>Java Overview</a:t>
            </a:r>
          </a:p>
        </p:txBody>
      </p:sp>
      <p:sp>
        <p:nvSpPr>
          <p:cNvPr id="12293" name="内容占位符 1">
            <a:extLst>
              <a:ext uri="{FF2B5EF4-FFF2-40B4-BE49-F238E27FC236}">
                <a16:creationId xmlns:a16="http://schemas.microsoft.com/office/drawing/2014/main" id="{CA93A2AE-F78E-4A18-8FEB-EE9660B0D986}"/>
              </a:ext>
            </a:extLst>
          </p:cNvPr>
          <p:cNvSpPr>
            <a:spLocks noGrp="1" noChangeArrowheads="1"/>
          </p:cNvSpPr>
          <p:nvPr>
            <p:ph idx="1"/>
          </p:nvPr>
        </p:nvSpPr>
        <p:spPr>
          <a:xfrm>
            <a:off x="899592" y="1988840"/>
            <a:ext cx="7150100" cy="3341688"/>
          </a:xfrm>
        </p:spPr>
        <p:txBody>
          <a:bodyPr/>
          <a:lstStyle/>
          <a:p>
            <a:r>
              <a:rPr lang="en-US" altLang="zh-CN" sz="2800" dirty="0">
                <a:solidFill>
                  <a:srgbClr val="7030A0"/>
                </a:solidFill>
              </a:rPr>
              <a:t>Java</a:t>
            </a:r>
            <a:r>
              <a:rPr lang="zh-CN" altLang="en-US" sz="2800" dirty="0">
                <a:solidFill>
                  <a:srgbClr val="7030A0"/>
                </a:solidFill>
              </a:rPr>
              <a:t>平台的三个版本：</a:t>
            </a:r>
            <a:endParaRPr lang="en-US" altLang="zh-CN" sz="2800" dirty="0">
              <a:solidFill>
                <a:srgbClr val="7030A0"/>
              </a:solidFill>
            </a:endParaRPr>
          </a:p>
          <a:p>
            <a:pPr lvl="1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 SE  </a:t>
            </a:r>
            <a:r>
              <a:rPr lang="zh-CN" altLang="en-US" sz="2400" dirty="0">
                <a:latin typeface="宋体" panose="02010600030101010101" pitchFamily="2" charset="-122"/>
              </a:rPr>
              <a:t>主要用于开发桌面应用软件</a:t>
            </a:r>
            <a:endParaRPr lang="en-US" altLang="zh-CN" sz="2400" dirty="0">
              <a:latin typeface="宋体" panose="02010600030101010101" pitchFamily="2" charset="-122"/>
            </a:endParaRPr>
          </a:p>
          <a:p>
            <a:pPr lvl="1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 ME  </a:t>
            </a:r>
            <a:r>
              <a:rPr lang="zh-CN" altLang="en-US" sz="2400" dirty="0"/>
              <a:t>嵌入式开发，比如手机应用程序</a:t>
            </a:r>
            <a:endParaRPr lang="en-US" altLang="zh-CN" sz="2400" dirty="0"/>
          </a:p>
          <a:p>
            <a:pPr lvl="1"/>
            <a:r>
              <a:rPr lang="en-US" altLang="zh-CN" sz="2400" dirty="0">
                <a:latin typeface="微软雅黑" panose="020B0503020204020204" pitchFamily="34" charset="-122"/>
                <a:ea typeface="微软雅黑" panose="020B0503020204020204" pitchFamily="34" charset="-122"/>
              </a:rPr>
              <a:t>Java EE  </a:t>
            </a:r>
            <a:r>
              <a:rPr lang="zh-CN" altLang="en-US" sz="2400" dirty="0"/>
              <a:t>从事分布式网络应用程序的开发</a:t>
            </a:r>
            <a:endParaRPr lang="en-US" altLang="zh-CN" sz="2400" dirty="0"/>
          </a:p>
          <a:p>
            <a:pPr lvl="2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JSP: </a:t>
            </a:r>
            <a:r>
              <a:rPr lang="en-US" altLang="zh-CN" dirty="0"/>
              <a:t>Web</a:t>
            </a:r>
            <a:r>
              <a:rPr lang="zh-CN" altLang="en-US" dirty="0"/>
              <a:t>程序的开发</a:t>
            </a:r>
            <a:endParaRPr lang="en-US" altLang="zh-CN" dirty="0"/>
          </a:p>
          <a:p>
            <a:pPr lvl="2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EJB: </a:t>
            </a:r>
            <a:r>
              <a:rPr lang="zh-CN" altLang="en-US" dirty="0"/>
              <a:t>商业组件</a:t>
            </a:r>
            <a:endParaRPr lang="en-US" altLang="zh-CN" dirty="0"/>
          </a:p>
          <a:p>
            <a:pPr lvl="2"/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JDBC: </a:t>
            </a:r>
            <a:r>
              <a:rPr lang="zh-CN" altLang="en-US" dirty="0"/>
              <a:t>编写与数据库相关的软件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38" name="标题 1">
            <a:extLst>
              <a:ext uri="{FF2B5EF4-FFF2-40B4-BE49-F238E27FC236}">
                <a16:creationId xmlns:a16="http://schemas.microsoft.com/office/drawing/2014/main" id="{D5F29CBB-905E-41EB-8BBE-9D97594173B4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rgbClr val="0070C0"/>
                </a:solidFill>
              </a:rPr>
              <a:t>J2SE API</a:t>
            </a:r>
            <a:endParaRPr lang="zh-CN" altLang="en-US">
              <a:solidFill>
                <a:srgbClr val="0070C0"/>
              </a:solidFill>
            </a:endParaRPr>
          </a:p>
        </p:txBody>
      </p:sp>
      <p:pic>
        <p:nvPicPr>
          <p:cNvPr id="14339" name="图片 3">
            <a:extLst>
              <a:ext uri="{FF2B5EF4-FFF2-40B4-BE49-F238E27FC236}">
                <a16:creationId xmlns:a16="http://schemas.microsoft.com/office/drawing/2014/main" id="{522BA567-B571-4B89-A464-49B7ECDFD8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403350" y="1700213"/>
            <a:ext cx="6172200" cy="4038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386" name="图片 1">
            <a:extLst>
              <a:ext uri="{FF2B5EF4-FFF2-40B4-BE49-F238E27FC236}">
                <a16:creationId xmlns:a16="http://schemas.microsoft.com/office/drawing/2014/main" id="{438539E4-71E1-4693-8407-E1E79D72D7D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71575" y="1773238"/>
            <a:ext cx="6800850" cy="44577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16387" name="标题 1">
            <a:extLst>
              <a:ext uri="{FF2B5EF4-FFF2-40B4-BE49-F238E27FC236}">
                <a16:creationId xmlns:a16="http://schemas.microsoft.com/office/drawing/2014/main" id="{20995ED0-3386-43AA-8F53-D50B7DACD8F6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>
                <a:solidFill>
                  <a:srgbClr val="0070C0"/>
                </a:solidFill>
              </a:rPr>
              <a:t>J2EE</a:t>
            </a:r>
            <a:r>
              <a:rPr lang="zh-CN" altLang="en-US">
                <a:solidFill>
                  <a:srgbClr val="0070C0"/>
                </a:solidFill>
              </a:rPr>
              <a:t>上解决方案的系统框架图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410" name="标题 1">
            <a:extLst>
              <a:ext uri="{FF2B5EF4-FFF2-40B4-BE49-F238E27FC236}">
                <a16:creationId xmlns:a16="http://schemas.microsoft.com/office/drawing/2014/main" id="{CDC64E9D-25F3-4AFE-9F76-C5AFD19D780E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JavaEE</a:t>
            </a:r>
            <a:r>
              <a:rPr lang="zh-CN" altLang="en-US"/>
              <a:t>应用</a:t>
            </a:r>
          </a:p>
        </p:txBody>
      </p:sp>
      <p:pic>
        <p:nvPicPr>
          <p:cNvPr id="17411" name="图片 1">
            <a:extLst>
              <a:ext uri="{FF2B5EF4-FFF2-40B4-BE49-F238E27FC236}">
                <a16:creationId xmlns:a16="http://schemas.microsoft.com/office/drawing/2014/main" id="{E3FB0D55-A5E0-45C2-A2A5-0B5E00B32A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985294" y="3501008"/>
            <a:ext cx="1409700" cy="24288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2" name="图片 2">
            <a:extLst>
              <a:ext uri="{FF2B5EF4-FFF2-40B4-BE49-F238E27FC236}">
                <a16:creationId xmlns:a16="http://schemas.microsoft.com/office/drawing/2014/main" id="{BCC70B8E-BEE5-4E97-BA18-2D8ADBD87666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8650" y="1770348"/>
            <a:ext cx="6122988" cy="8255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17414" name="图片 3">
            <a:extLst>
              <a:ext uri="{FF2B5EF4-FFF2-40B4-BE49-F238E27FC236}">
                <a16:creationId xmlns:a16="http://schemas.microsoft.com/office/drawing/2014/main" id="{84C3F693-B7B8-4B98-AACB-4E43AB129FA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27584" y="3356992"/>
            <a:ext cx="1584325" cy="24352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" name="图片 1">
            <a:extLst>
              <a:ext uri="{FF2B5EF4-FFF2-40B4-BE49-F238E27FC236}">
                <a16:creationId xmlns:a16="http://schemas.microsoft.com/office/drawing/2014/main" id="{7CB69FFD-C5F3-BB4B-9ED1-53CF71FF08F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287932" y="3140968"/>
            <a:ext cx="2927412" cy="1368152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4374B3AD-F746-684F-AAA2-4B4ED0FE7914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07311" y="4075521"/>
            <a:ext cx="2927412" cy="1279847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58" name="标题 1">
            <a:extLst>
              <a:ext uri="{FF2B5EF4-FFF2-40B4-BE49-F238E27FC236}">
                <a16:creationId xmlns:a16="http://schemas.microsoft.com/office/drawing/2014/main" id="{379F63D0-FB86-4F3E-8ADA-7A9B46134802}"/>
              </a:ext>
            </a:extLst>
          </p:cNvPr>
          <p:cNvSpPr>
            <a:spLocks noGrp="1" noChangeArrowheads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JavaME</a:t>
            </a:r>
            <a:r>
              <a:rPr lang="zh-CN" altLang="en-US"/>
              <a:t>应用</a:t>
            </a:r>
          </a:p>
        </p:txBody>
      </p:sp>
      <p:pic>
        <p:nvPicPr>
          <p:cNvPr id="19459" name="图片 2">
            <a:extLst>
              <a:ext uri="{FF2B5EF4-FFF2-40B4-BE49-F238E27FC236}">
                <a16:creationId xmlns:a16="http://schemas.microsoft.com/office/drawing/2014/main" id="{BB651CD7-C1D6-4780-A1AC-D02788F1D7D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217863" y="1628775"/>
            <a:ext cx="2708275" cy="461168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 主题​​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主题​​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主题​​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9239</TotalTime>
  <Words>1117</Words>
  <Application>Microsoft Macintosh PowerPoint</Application>
  <PresentationFormat>全屏显示(4:3)</PresentationFormat>
  <Paragraphs>165</Paragraphs>
  <Slides>20</Slides>
  <Notes>15</Notes>
  <HiddenSlides>0</HiddenSlides>
  <MMClips>0</MMClips>
  <ScaleCrop>false</ScaleCrop>
  <HeadingPairs>
    <vt:vector size="6" baseType="variant">
      <vt:variant>
        <vt:lpstr>已用的字体</vt:lpstr>
      </vt:variant>
      <vt:variant>
        <vt:i4>16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20</vt:i4>
      </vt:variant>
    </vt:vector>
  </HeadingPairs>
  <TitlesOfParts>
    <vt:vector size="37" baseType="lpstr">
      <vt:lpstr>-apple-system</vt:lpstr>
      <vt:lpstr>等线</vt:lpstr>
      <vt:lpstr>等线 Light</vt:lpstr>
      <vt:lpstr>华文行楷</vt:lpstr>
      <vt:lpstr>楷体</vt:lpstr>
      <vt:lpstr>楷体_GB2312</vt:lpstr>
      <vt:lpstr>宋体</vt:lpstr>
      <vt:lpstr>微软雅黑</vt:lpstr>
      <vt:lpstr>Roboto</vt:lpstr>
      <vt:lpstr>Songti SC</vt:lpstr>
      <vt:lpstr>Arial</vt:lpstr>
      <vt:lpstr>Calibri</vt:lpstr>
      <vt:lpstr>Calibri Light</vt:lpstr>
      <vt:lpstr>Tahoma</vt:lpstr>
      <vt:lpstr>Times New Roman</vt:lpstr>
      <vt:lpstr>Wingdings</vt:lpstr>
      <vt:lpstr>Office 主题​​</vt:lpstr>
      <vt:lpstr>    Java程序设计</vt:lpstr>
      <vt:lpstr>联系方式</vt:lpstr>
      <vt:lpstr>内容</vt:lpstr>
      <vt:lpstr>PowerPoint 演示文稿</vt:lpstr>
      <vt:lpstr>Java Overview</vt:lpstr>
      <vt:lpstr>J2SE API</vt:lpstr>
      <vt:lpstr>J2EE上解决方案的系统框架图</vt:lpstr>
      <vt:lpstr>JavaEE应用</vt:lpstr>
      <vt:lpstr>JavaME应用</vt:lpstr>
      <vt:lpstr>内容</vt:lpstr>
      <vt:lpstr>学习内容与目标</vt:lpstr>
      <vt:lpstr>课程体系</vt:lpstr>
      <vt:lpstr>内容</vt:lpstr>
      <vt:lpstr>教材</vt:lpstr>
      <vt:lpstr>参考资料</vt:lpstr>
      <vt:lpstr>教学平台</vt:lpstr>
      <vt:lpstr>内容</vt:lpstr>
      <vt:lpstr>        如何学习</vt:lpstr>
      <vt:lpstr>内容</vt:lpstr>
      <vt:lpstr>考核方式（拟）</vt:lpstr>
    </vt:vector>
  </TitlesOfParts>
  <Company>china</Company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Java 程序设计</dc:title>
  <dc:creator>zhengyan</dc:creator>
  <cp:lastModifiedBy>Microsoft Office 用户</cp:lastModifiedBy>
  <cp:revision>806</cp:revision>
  <dcterms:created xsi:type="dcterms:W3CDTF">2003-03-10T03:08:59Z</dcterms:created>
  <dcterms:modified xsi:type="dcterms:W3CDTF">2023-02-26T10:46:20Z</dcterms:modified>
</cp:coreProperties>
</file>

<file path=docProps/thumbnail.jpeg>
</file>